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9" r:id="rId3"/>
    <p:sldId id="273" r:id="rId4"/>
    <p:sldId id="265" r:id="rId5"/>
    <p:sldId id="267" r:id="rId6"/>
    <p:sldId id="277" r:id="rId7"/>
    <p:sldId id="275" r:id="rId8"/>
    <p:sldId id="279" r:id="rId9"/>
    <p:sldId id="281" r:id="rId10"/>
    <p:sldId id="268" r:id="rId11"/>
    <p:sldId id="269" r:id="rId12"/>
    <p:sldId id="270" r:id="rId13"/>
    <p:sldId id="271" r:id="rId14"/>
    <p:sldId id="282" r:id="rId15"/>
    <p:sldId id="289" r:id="rId16"/>
    <p:sldId id="288" r:id="rId17"/>
    <p:sldId id="260" r:id="rId18"/>
    <p:sldId id="284" r:id="rId19"/>
    <p:sldId id="285" r:id="rId20"/>
    <p:sldId id="272" r:id="rId21"/>
    <p:sldId id="26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7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27381" y="1598515"/>
            <a:ext cx="3862754" cy="261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8693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DA41A28-D418-4C98-9218-479ABB95EC61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AE8A452-DC6C-4B96-89D0-2914989D0E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3196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«Глобальные компетенции – как компонент функциональной грамотности»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700" dirty="0" err="1" smtClean="0"/>
              <a:t>Осовская</a:t>
            </a:r>
            <a:r>
              <a:rPr lang="ru-RU" sz="2700" dirty="0" smtClean="0"/>
              <a:t> А.А, заместитель директора по ВР </a:t>
            </a:r>
            <a:br>
              <a:rPr lang="ru-RU" sz="2700" dirty="0" smtClean="0"/>
            </a:br>
            <a:r>
              <a:rPr lang="ru-RU" sz="2700" dirty="0" smtClean="0"/>
              <a:t>МБОУ «</a:t>
            </a:r>
            <a:r>
              <a:rPr lang="ru-RU" sz="2700" dirty="0" err="1" smtClean="0"/>
              <a:t>Тотемская</a:t>
            </a:r>
            <a:r>
              <a:rPr lang="ru-RU" sz="2700" dirty="0" smtClean="0"/>
              <a:t> СОШ №2»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4077072"/>
            <a:ext cx="6696744" cy="2088232"/>
          </a:xfrm>
        </p:spPr>
        <p:txBody>
          <a:bodyPr>
            <a:normAutofit/>
          </a:bodyPr>
          <a:lstStyle/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1" y="1188720"/>
          <a:ext cx="9144000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748773">
                <a:tc>
                  <a:txBody>
                    <a:bodyPr/>
                    <a:lstStyle/>
                    <a:p>
                      <a:r>
                        <a:rPr lang="ru-RU" dirty="0" smtClean="0"/>
                        <a:t>Личностные результаты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Метапредметные</a:t>
                      </a:r>
                      <a:r>
                        <a:rPr lang="ru-RU" dirty="0" smtClean="0"/>
                        <a:t> результаты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Предметные результаты</a:t>
                      </a:r>
                      <a:endParaRPr lang="ru-RU" dirty="0"/>
                    </a:p>
                  </a:txBody>
                  <a:tcPr/>
                </a:tc>
              </a:tr>
              <a:tr h="4920507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сформированность</a:t>
                      </a:r>
                      <a:r>
                        <a:rPr lang="ru-RU" baseline="0" dirty="0" smtClean="0"/>
                        <a:t> системы значимых социальных и межличностных отношений, ценностно-смысловых установок, отражающие личностные и гражданские позиции в деятельности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aseline="0" dirty="0" smtClean="0"/>
                        <a:t> социальные компетенции, </a:t>
                      </a:r>
                      <a:r>
                        <a:rPr lang="ru-RU" baseline="0" dirty="0" err="1" smtClean="0"/>
                        <a:t>спасобность</a:t>
                      </a:r>
                      <a:r>
                        <a:rPr lang="ru-RU" baseline="0" dirty="0" smtClean="0"/>
                        <a:t> ставить цели строить жизненные планы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aseline="0" dirty="0" smtClean="0"/>
                        <a:t> способность к осознанию  российской идентичности в поликультурном социуме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освоение обучающимися </a:t>
                      </a:r>
                      <a:r>
                        <a:rPr lang="ru-RU" dirty="0" err="1" smtClean="0"/>
                        <a:t>межпредметные</a:t>
                      </a:r>
                      <a:r>
                        <a:rPr lang="ru-RU" dirty="0" smtClean="0"/>
                        <a:t> понятия и универсальные учебные действия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 способность их использовать в учебной, познавательной</a:t>
                      </a:r>
                      <a:r>
                        <a:rPr lang="ru-RU" baseline="0" dirty="0" smtClean="0"/>
                        <a:t> и социальной практике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aseline="0" dirty="0" smtClean="0"/>
                        <a:t> самостоятельность планирования и осуществления учебной деятельности и организации учебного сотрудничества с педагогами и сверстниками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Освоение обучающимися в ходе изучения учебного предмета …</a:t>
                      </a:r>
                      <a:r>
                        <a:rPr lang="ru-RU" baseline="0" dirty="0" smtClean="0"/>
                        <a:t> виды деятельности по получению нового знания в рамках учебного предмета, его преобразованию и применению в учебных, учебно-проектных и социально-проектных ситуациях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Требования ФГОС ООО к результатам освоения образовательной программы ООО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Роль школы в формировании у учеников глобальной компетентности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3212976"/>
            <a:ext cx="2232248" cy="108012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Создание условий 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1628800"/>
            <a:ext cx="4968552" cy="1152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овладения знаниями о процессе глобализации, его проявлении во всех сферах и влиянии на все стороны жизни человека и общества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16216" y="3068960"/>
            <a:ext cx="2160240" cy="1440160"/>
          </a:xfrm>
          <a:prstGeom prst="rect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формирования аналитического и критического мышления школьника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140968"/>
            <a:ext cx="2376264" cy="14401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освоения опыта отношения к различным культурам, основанного на понимании ценности культурного многообразия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35696" y="5013176"/>
            <a:ext cx="5112568" cy="10801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того, чтобы школьники осознали собственную культурную идентичность и понимали культурное многообразие мира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>
            <a:endCxn id="4" idx="0"/>
          </p:cNvCxnSpPr>
          <p:nvPr/>
        </p:nvCxnSpPr>
        <p:spPr>
          <a:xfrm>
            <a:off x="4427984" y="2780928"/>
            <a:ext cx="36004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4" idx="3"/>
            <a:endCxn id="7" idx="1"/>
          </p:cNvCxnSpPr>
          <p:nvPr/>
        </p:nvCxnSpPr>
        <p:spPr>
          <a:xfrm>
            <a:off x="5580112" y="3753036"/>
            <a:ext cx="936104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4" idx="2"/>
            <a:endCxn id="9" idx="0"/>
          </p:cNvCxnSpPr>
          <p:nvPr/>
        </p:nvCxnSpPr>
        <p:spPr>
          <a:xfrm flipH="1">
            <a:off x="4391980" y="4293096"/>
            <a:ext cx="72008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555776" y="3717032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В условиях предметного обучения преодолеть «раздробление» предметного содержания в области глобальных проблем между учебными дисциплинами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Добиваться выполнения требований 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метапредметным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результатам образовательного процесса, используя различные формы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интеграции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Осознать, что на понимание сущности межкультурного взаимодействия влияют не только учебные возможности отдельных дисциплин, но и атмосфера и стиль школьной жизни в целом, особенности различных взаимодействий, в которые вступают ученики на уроках, во внеурочное время.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Реализовать на практике личностно-ориентированный подход, осуществлять уважительное сотрудничество всех участников образовательного процесса.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Задачи, которые предстоит решить педагогическому коллективу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352927" cy="4824536"/>
          </a:xfrm>
        </p:spPr>
        <p:txBody>
          <a:bodyPr>
            <a:noAutofit/>
          </a:bodyPr>
          <a:lstStyle/>
          <a:p>
            <a:pPr marL="514350" indent="-51435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Целенаправленное формирование глобальной компетентности не требует серьезной перестройки предметной деятельности учителя: важно проанализировать свои подходы к уроку и увидеть потенциал</a:t>
            </a:r>
          </a:p>
          <a:p>
            <a:pPr marL="514350" indent="-51435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Работа на уроке: включение заданий в мотивационную часть урока, при изучении соответствующего по содержанию материала,  при закреплении изученного, для организации дискуссии, при отработке соответствующих умений (навыков), в ряде случаев для проверки знаний.</a:t>
            </a:r>
          </a:p>
          <a:p>
            <a:pPr marL="514350" indent="-51435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Внеурочная деятельность: проведение внеклассных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мероприятий,которые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направлены на развитие и проявление качества глобально компетентной личности</a:t>
            </a:r>
          </a:p>
          <a:p>
            <a:pPr marL="514350" indent="-51435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Поиск единомышленников, работа в команде</a:t>
            </a:r>
          </a:p>
          <a:p>
            <a:pPr marL="514350" indent="-51435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Работа по формированию глобальных компетенций – один из ответов на вопрос: как и чему учить сегодня для успеха ученика в будущем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Организация деятельности учителя при формировании глобальной компетентности школьников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369529"/>
            <a:ext cx="8229600" cy="1190326"/>
          </a:xfrm>
          <a:prstGeom prst="rect">
            <a:avLst/>
          </a:prstGeom>
        </p:spPr>
        <p:txBody>
          <a:bodyPr vert="horz" wrap="square" lIns="0" tIns="325374" rIns="0" bIns="0" rtlCol="0">
            <a:spAutoFit/>
          </a:bodyPr>
          <a:lstStyle/>
          <a:p>
            <a:pPr marL="81915" marR="5080">
              <a:lnSpc>
                <a:spcPct val="100000"/>
              </a:lnSpc>
              <a:spcBef>
                <a:spcPts val="95"/>
              </a:spcBef>
            </a:pPr>
            <a:r>
              <a:rPr sz="2800" spc="-330" dirty="0">
                <a:solidFill>
                  <a:schemeClr val="bg1"/>
                </a:solidFill>
              </a:rPr>
              <a:t>Ф</a:t>
            </a:r>
            <a:r>
              <a:rPr sz="2800" spc="-100" dirty="0">
                <a:solidFill>
                  <a:schemeClr val="bg1"/>
                </a:solidFill>
              </a:rPr>
              <a:t>ор</a:t>
            </a:r>
            <a:r>
              <a:rPr sz="2800" spc="-170" dirty="0">
                <a:solidFill>
                  <a:schemeClr val="bg1"/>
                </a:solidFill>
              </a:rPr>
              <a:t>м</a:t>
            </a:r>
            <a:r>
              <a:rPr sz="2800" spc="-105" dirty="0">
                <a:solidFill>
                  <a:schemeClr val="bg1"/>
                </a:solidFill>
              </a:rPr>
              <a:t>и</a:t>
            </a:r>
            <a:r>
              <a:rPr sz="2800" spc="-100" dirty="0">
                <a:solidFill>
                  <a:schemeClr val="bg1"/>
                </a:solidFill>
              </a:rPr>
              <a:t>ро</a:t>
            </a:r>
            <a:r>
              <a:rPr sz="2800" spc="-120" dirty="0">
                <a:solidFill>
                  <a:schemeClr val="bg1"/>
                </a:solidFill>
              </a:rPr>
              <a:t>в</a:t>
            </a:r>
            <a:r>
              <a:rPr sz="2800" spc="-114" dirty="0">
                <a:solidFill>
                  <a:schemeClr val="bg1"/>
                </a:solidFill>
              </a:rPr>
              <a:t>а</a:t>
            </a:r>
            <a:r>
              <a:rPr sz="2800" spc="-125" dirty="0">
                <a:solidFill>
                  <a:schemeClr val="bg1"/>
                </a:solidFill>
              </a:rPr>
              <a:t>н</a:t>
            </a:r>
            <a:r>
              <a:rPr sz="2800" spc="-105" dirty="0">
                <a:solidFill>
                  <a:schemeClr val="bg1"/>
                </a:solidFill>
              </a:rPr>
              <a:t>и</a:t>
            </a:r>
            <a:r>
              <a:rPr sz="2800" spc="-5" dirty="0">
                <a:solidFill>
                  <a:schemeClr val="bg1"/>
                </a:solidFill>
              </a:rPr>
              <a:t>е</a:t>
            </a:r>
            <a:r>
              <a:rPr sz="2800" spc="-195" dirty="0">
                <a:solidFill>
                  <a:schemeClr val="bg1"/>
                </a:solidFill>
              </a:rPr>
              <a:t> </a:t>
            </a:r>
            <a:r>
              <a:rPr sz="2800" spc="-204" dirty="0">
                <a:solidFill>
                  <a:schemeClr val="bg1"/>
                </a:solidFill>
              </a:rPr>
              <a:t>г</a:t>
            </a:r>
            <a:r>
              <a:rPr sz="2800" spc="-50" dirty="0">
                <a:solidFill>
                  <a:schemeClr val="bg1"/>
                </a:solidFill>
              </a:rPr>
              <a:t>л</a:t>
            </a:r>
            <a:r>
              <a:rPr sz="2800" spc="-100" dirty="0">
                <a:solidFill>
                  <a:schemeClr val="bg1"/>
                </a:solidFill>
              </a:rPr>
              <a:t>о</a:t>
            </a:r>
            <a:r>
              <a:rPr sz="2800" spc="-165" dirty="0">
                <a:solidFill>
                  <a:schemeClr val="bg1"/>
                </a:solidFill>
              </a:rPr>
              <a:t>б</a:t>
            </a:r>
            <a:r>
              <a:rPr sz="2800" spc="-100" dirty="0">
                <a:solidFill>
                  <a:schemeClr val="bg1"/>
                </a:solidFill>
              </a:rPr>
              <a:t>а</a:t>
            </a:r>
            <a:r>
              <a:rPr sz="2800" spc="-75" dirty="0">
                <a:solidFill>
                  <a:schemeClr val="bg1"/>
                </a:solidFill>
              </a:rPr>
              <a:t>л</a:t>
            </a:r>
            <a:r>
              <a:rPr sz="2800" spc="-114" dirty="0">
                <a:solidFill>
                  <a:schemeClr val="bg1"/>
                </a:solidFill>
              </a:rPr>
              <a:t>ьн</a:t>
            </a:r>
            <a:r>
              <a:rPr sz="2800" spc="-100" dirty="0">
                <a:solidFill>
                  <a:schemeClr val="bg1"/>
                </a:solidFill>
              </a:rPr>
              <a:t>о</a:t>
            </a:r>
            <a:r>
              <a:rPr sz="2800" spc="-5" dirty="0">
                <a:solidFill>
                  <a:schemeClr val="bg1"/>
                </a:solidFill>
              </a:rPr>
              <a:t>й</a:t>
            </a:r>
            <a:r>
              <a:rPr sz="2800" spc="-165" dirty="0">
                <a:solidFill>
                  <a:schemeClr val="bg1"/>
                </a:solidFill>
              </a:rPr>
              <a:t> </a:t>
            </a:r>
            <a:r>
              <a:rPr sz="2800" spc="-235" dirty="0">
                <a:solidFill>
                  <a:schemeClr val="bg1"/>
                </a:solidFill>
              </a:rPr>
              <a:t>к</a:t>
            </a:r>
            <a:r>
              <a:rPr sz="2800" spc="-100" dirty="0">
                <a:solidFill>
                  <a:schemeClr val="bg1"/>
                </a:solidFill>
              </a:rPr>
              <a:t>о</a:t>
            </a:r>
            <a:r>
              <a:rPr sz="2800" spc="-170" dirty="0">
                <a:solidFill>
                  <a:schemeClr val="bg1"/>
                </a:solidFill>
              </a:rPr>
              <a:t>м</a:t>
            </a:r>
            <a:r>
              <a:rPr sz="2800" spc="-135" dirty="0">
                <a:solidFill>
                  <a:schemeClr val="bg1"/>
                </a:solidFill>
              </a:rPr>
              <a:t>п</a:t>
            </a:r>
            <a:r>
              <a:rPr sz="2800" spc="-185" dirty="0">
                <a:solidFill>
                  <a:schemeClr val="bg1"/>
                </a:solidFill>
              </a:rPr>
              <a:t>е</a:t>
            </a:r>
            <a:r>
              <a:rPr sz="2800" spc="-130" dirty="0">
                <a:solidFill>
                  <a:schemeClr val="bg1"/>
                </a:solidFill>
              </a:rPr>
              <a:t>т</a:t>
            </a:r>
            <a:r>
              <a:rPr sz="2800" spc="-100" dirty="0">
                <a:solidFill>
                  <a:schemeClr val="bg1"/>
                </a:solidFill>
              </a:rPr>
              <a:t>е</a:t>
            </a:r>
            <a:r>
              <a:rPr sz="2800" spc="-114" dirty="0">
                <a:solidFill>
                  <a:schemeClr val="bg1"/>
                </a:solidFill>
              </a:rPr>
              <a:t>н</a:t>
            </a:r>
            <a:r>
              <a:rPr sz="2800" spc="-105" dirty="0">
                <a:solidFill>
                  <a:schemeClr val="bg1"/>
                </a:solidFill>
              </a:rPr>
              <a:t>т</a:t>
            </a:r>
            <a:r>
              <a:rPr sz="2800" spc="-114" dirty="0">
                <a:solidFill>
                  <a:schemeClr val="bg1"/>
                </a:solidFill>
              </a:rPr>
              <a:t>но</a:t>
            </a:r>
            <a:r>
              <a:rPr sz="2800" spc="-105" dirty="0">
                <a:solidFill>
                  <a:schemeClr val="bg1"/>
                </a:solidFill>
              </a:rPr>
              <a:t>ст</a:t>
            </a:r>
            <a:r>
              <a:rPr sz="2800" spc="-5" dirty="0">
                <a:solidFill>
                  <a:schemeClr val="bg1"/>
                </a:solidFill>
              </a:rPr>
              <a:t>и</a:t>
            </a:r>
            <a:r>
              <a:rPr sz="2800" spc="-190" dirty="0">
                <a:solidFill>
                  <a:schemeClr val="bg1"/>
                </a:solidFill>
              </a:rPr>
              <a:t> </a:t>
            </a:r>
            <a:r>
              <a:rPr sz="2800" spc="-200" dirty="0">
                <a:solidFill>
                  <a:schemeClr val="bg1"/>
                </a:solidFill>
              </a:rPr>
              <a:t>к</a:t>
            </a:r>
            <a:r>
              <a:rPr sz="2800" spc="-100" dirty="0">
                <a:solidFill>
                  <a:schemeClr val="bg1"/>
                </a:solidFill>
              </a:rPr>
              <a:t>а</a:t>
            </a:r>
            <a:r>
              <a:rPr sz="2800" spc="-160" dirty="0">
                <a:solidFill>
                  <a:schemeClr val="bg1"/>
                </a:solidFill>
              </a:rPr>
              <a:t>к</a:t>
            </a:r>
            <a:r>
              <a:rPr sz="2800" spc="-175" dirty="0">
                <a:solidFill>
                  <a:schemeClr val="bg1"/>
                </a:solidFill>
              </a:rPr>
              <a:t> </a:t>
            </a:r>
            <a:r>
              <a:rPr sz="2800" spc="-100" dirty="0">
                <a:solidFill>
                  <a:schemeClr val="bg1"/>
                </a:solidFill>
              </a:rPr>
              <a:t>о</a:t>
            </a:r>
            <a:r>
              <a:rPr sz="2800" spc="-105" dirty="0">
                <a:solidFill>
                  <a:schemeClr val="bg1"/>
                </a:solidFill>
              </a:rPr>
              <a:t>с</a:t>
            </a:r>
            <a:r>
              <a:rPr sz="2800" spc="-114" dirty="0">
                <a:solidFill>
                  <a:schemeClr val="bg1"/>
                </a:solidFill>
              </a:rPr>
              <a:t>н</a:t>
            </a:r>
            <a:r>
              <a:rPr sz="2800" spc="-100" dirty="0">
                <a:solidFill>
                  <a:schemeClr val="bg1"/>
                </a:solidFill>
              </a:rPr>
              <a:t>о</a:t>
            </a:r>
            <a:r>
              <a:rPr sz="2800" spc="-120" dirty="0">
                <a:solidFill>
                  <a:schemeClr val="bg1"/>
                </a:solidFill>
              </a:rPr>
              <a:t>в</a:t>
            </a:r>
            <a:r>
              <a:rPr sz="2800" spc="-5" dirty="0">
                <a:solidFill>
                  <a:schemeClr val="bg1"/>
                </a:solidFill>
              </a:rPr>
              <a:t>а  </a:t>
            </a:r>
            <a:r>
              <a:rPr sz="2800" spc="-100" dirty="0">
                <a:solidFill>
                  <a:schemeClr val="bg1"/>
                </a:solidFill>
              </a:rPr>
              <a:t>интеграции</a:t>
            </a:r>
            <a:r>
              <a:rPr sz="2800" spc="-190" dirty="0">
                <a:solidFill>
                  <a:schemeClr val="bg1"/>
                </a:solidFill>
              </a:rPr>
              <a:t> </a:t>
            </a:r>
            <a:r>
              <a:rPr sz="2800" spc="-95" dirty="0">
                <a:solidFill>
                  <a:schemeClr val="bg1"/>
                </a:solidFill>
              </a:rPr>
              <a:t>всех</a:t>
            </a:r>
            <a:r>
              <a:rPr sz="2800" spc="-170" dirty="0">
                <a:solidFill>
                  <a:schemeClr val="bg1"/>
                </a:solidFill>
              </a:rPr>
              <a:t> </a:t>
            </a:r>
            <a:r>
              <a:rPr sz="2800" spc="-110" dirty="0">
                <a:solidFill>
                  <a:schemeClr val="bg1"/>
                </a:solidFill>
              </a:rPr>
              <a:t>участников</a:t>
            </a:r>
            <a:r>
              <a:rPr sz="2800" spc="-180" dirty="0">
                <a:solidFill>
                  <a:schemeClr val="bg1"/>
                </a:solidFill>
              </a:rPr>
              <a:t> </a:t>
            </a:r>
            <a:r>
              <a:rPr sz="2800" spc="-125" dirty="0">
                <a:solidFill>
                  <a:schemeClr val="bg1"/>
                </a:solidFill>
              </a:rPr>
              <a:t>образовательного</a:t>
            </a:r>
            <a:r>
              <a:rPr sz="2800" spc="-190" dirty="0">
                <a:solidFill>
                  <a:schemeClr val="bg1"/>
                </a:solidFill>
              </a:rPr>
              <a:t> </a:t>
            </a:r>
            <a:r>
              <a:rPr sz="2800" spc="-100" dirty="0">
                <a:solidFill>
                  <a:schemeClr val="bg1"/>
                </a:solidFill>
              </a:rPr>
              <a:t>процесса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263903" y="1652523"/>
            <a:ext cx="5198110" cy="5198110"/>
            <a:chOff x="1263903" y="1652523"/>
            <a:chExt cx="5198110" cy="5198110"/>
          </a:xfrm>
        </p:grpSpPr>
        <p:sp>
          <p:nvSpPr>
            <p:cNvPr id="4" name="object 4"/>
            <p:cNvSpPr/>
            <p:nvPr/>
          </p:nvSpPr>
          <p:spPr>
            <a:xfrm>
              <a:off x="1277238" y="1665858"/>
              <a:ext cx="5171440" cy="5171440"/>
            </a:xfrm>
            <a:custGeom>
              <a:avLst/>
              <a:gdLst/>
              <a:ahLst/>
              <a:cxnLst/>
              <a:rect l="l" t="t" r="r" b="b"/>
              <a:pathLst>
                <a:path w="5171440" h="5171440">
                  <a:moveTo>
                    <a:pt x="2585466" y="0"/>
                  </a:moveTo>
                  <a:lnTo>
                    <a:pt x="0" y="5171118"/>
                  </a:lnTo>
                  <a:lnTo>
                    <a:pt x="5171059" y="5171118"/>
                  </a:lnTo>
                  <a:lnTo>
                    <a:pt x="2585466" y="0"/>
                  </a:lnTo>
                  <a:close/>
                </a:path>
              </a:pathLst>
            </a:custGeom>
            <a:solidFill>
              <a:srgbClr val="5F7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77238" y="1665858"/>
              <a:ext cx="5171440" cy="5171440"/>
            </a:xfrm>
            <a:custGeom>
              <a:avLst/>
              <a:gdLst/>
              <a:ahLst/>
              <a:cxnLst/>
              <a:rect l="l" t="t" r="r" b="b"/>
              <a:pathLst>
                <a:path w="5171440" h="5171440">
                  <a:moveTo>
                    <a:pt x="0" y="5171118"/>
                  </a:moveTo>
                  <a:lnTo>
                    <a:pt x="2585466" y="0"/>
                  </a:lnTo>
                  <a:lnTo>
                    <a:pt x="5171059" y="5171118"/>
                  </a:lnTo>
                  <a:lnTo>
                    <a:pt x="0" y="5171118"/>
                  </a:lnTo>
                  <a:close/>
                </a:path>
              </a:pathLst>
            </a:custGeom>
            <a:ln w="264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85721" y="3565270"/>
              <a:ext cx="4646930" cy="1369060"/>
            </a:xfrm>
            <a:custGeom>
              <a:avLst/>
              <a:gdLst/>
              <a:ahLst/>
              <a:cxnLst/>
              <a:rect l="l" t="t" r="r" b="b"/>
              <a:pathLst>
                <a:path w="4646930" h="1369060">
                  <a:moveTo>
                    <a:pt x="4418838" y="0"/>
                  </a:moveTo>
                  <a:lnTo>
                    <a:pt x="228091" y="0"/>
                  </a:lnTo>
                  <a:lnTo>
                    <a:pt x="182119" y="4638"/>
                  </a:lnTo>
                  <a:lnTo>
                    <a:pt x="139303" y="17940"/>
                  </a:lnTo>
                  <a:lnTo>
                    <a:pt x="100558" y="38984"/>
                  </a:lnTo>
                  <a:lnTo>
                    <a:pt x="66802" y="66849"/>
                  </a:lnTo>
                  <a:lnTo>
                    <a:pt x="38951" y="100614"/>
                  </a:lnTo>
                  <a:lnTo>
                    <a:pt x="17922" y="139356"/>
                  </a:lnTo>
                  <a:lnTo>
                    <a:pt x="4633" y="182156"/>
                  </a:lnTo>
                  <a:lnTo>
                    <a:pt x="0" y="228091"/>
                  </a:lnTo>
                  <a:lnTo>
                    <a:pt x="0" y="1140459"/>
                  </a:lnTo>
                  <a:lnTo>
                    <a:pt x="4633" y="1186432"/>
                  </a:lnTo>
                  <a:lnTo>
                    <a:pt x="17922" y="1229248"/>
                  </a:lnTo>
                  <a:lnTo>
                    <a:pt x="38951" y="1267993"/>
                  </a:lnTo>
                  <a:lnTo>
                    <a:pt x="66801" y="1301750"/>
                  </a:lnTo>
                  <a:lnTo>
                    <a:pt x="100558" y="1329600"/>
                  </a:lnTo>
                  <a:lnTo>
                    <a:pt x="139303" y="1350629"/>
                  </a:lnTo>
                  <a:lnTo>
                    <a:pt x="182119" y="1363918"/>
                  </a:lnTo>
                  <a:lnTo>
                    <a:pt x="228091" y="1368552"/>
                  </a:lnTo>
                  <a:lnTo>
                    <a:pt x="4418838" y="1368552"/>
                  </a:lnTo>
                  <a:lnTo>
                    <a:pt x="4464810" y="1363918"/>
                  </a:lnTo>
                  <a:lnTo>
                    <a:pt x="4507626" y="1350629"/>
                  </a:lnTo>
                  <a:lnTo>
                    <a:pt x="4546371" y="1329600"/>
                  </a:lnTo>
                  <a:lnTo>
                    <a:pt x="4580128" y="1301750"/>
                  </a:lnTo>
                  <a:lnTo>
                    <a:pt x="4607978" y="1267993"/>
                  </a:lnTo>
                  <a:lnTo>
                    <a:pt x="4629007" y="1229248"/>
                  </a:lnTo>
                  <a:lnTo>
                    <a:pt x="4642296" y="1186432"/>
                  </a:lnTo>
                  <a:lnTo>
                    <a:pt x="4646930" y="1140459"/>
                  </a:lnTo>
                  <a:lnTo>
                    <a:pt x="4646930" y="228091"/>
                  </a:lnTo>
                  <a:lnTo>
                    <a:pt x="4642296" y="182156"/>
                  </a:lnTo>
                  <a:lnTo>
                    <a:pt x="4629007" y="139356"/>
                  </a:lnTo>
                  <a:lnTo>
                    <a:pt x="4607978" y="100614"/>
                  </a:lnTo>
                  <a:lnTo>
                    <a:pt x="4580128" y="66849"/>
                  </a:lnTo>
                  <a:lnTo>
                    <a:pt x="4546371" y="38984"/>
                  </a:lnTo>
                  <a:lnTo>
                    <a:pt x="4507626" y="17940"/>
                  </a:lnTo>
                  <a:lnTo>
                    <a:pt x="4464810" y="4638"/>
                  </a:lnTo>
                  <a:lnTo>
                    <a:pt x="441883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85721" y="3565270"/>
              <a:ext cx="4646930" cy="1369060"/>
            </a:xfrm>
            <a:custGeom>
              <a:avLst/>
              <a:gdLst/>
              <a:ahLst/>
              <a:cxnLst/>
              <a:rect l="l" t="t" r="r" b="b"/>
              <a:pathLst>
                <a:path w="4646930" h="1369060">
                  <a:moveTo>
                    <a:pt x="0" y="228091"/>
                  </a:moveTo>
                  <a:lnTo>
                    <a:pt x="4633" y="182156"/>
                  </a:lnTo>
                  <a:lnTo>
                    <a:pt x="17922" y="139356"/>
                  </a:lnTo>
                  <a:lnTo>
                    <a:pt x="38951" y="100614"/>
                  </a:lnTo>
                  <a:lnTo>
                    <a:pt x="66802" y="66849"/>
                  </a:lnTo>
                  <a:lnTo>
                    <a:pt x="100558" y="38984"/>
                  </a:lnTo>
                  <a:lnTo>
                    <a:pt x="139303" y="17940"/>
                  </a:lnTo>
                  <a:lnTo>
                    <a:pt x="182119" y="4638"/>
                  </a:lnTo>
                  <a:lnTo>
                    <a:pt x="228091" y="0"/>
                  </a:lnTo>
                  <a:lnTo>
                    <a:pt x="4418838" y="0"/>
                  </a:lnTo>
                  <a:lnTo>
                    <a:pt x="4464810" y="4638"/>
                  </a:lnTo>
                  <a:lnTo>
                    <a:pt x="4507626" y="17940"/>
                  </a:lnTo>
                  <a:lnTo>
                    <a:pt x="4546371" y="38984"/>
                  </a:lnTo>
                  <a:lnTo>
                    <a:pt x="4580128" y="66849"/>
                  </a:lnTo>
                  <a:lnTo>
                    <a:pt x="4607978" y="100614"/>
                  </a:lnTo>
                  <a:lnTo>
                    <a:pt x="4629007" y="139356"/>
                  </a:lnTo>
                  <a:lnTo>
                    <a:pt x="4642296" y="182156"/>
                  </a:lnTo>
                  <a:lnTo>
                    <a:pt x="4646930" y="228091"/>
                  </a:lnTo>
                  <a:lnTo>
                    <a:pt x="4646930" y="1140459"/>
                  </a:lnTo>
                  <a:lnTo>
                    <a:pt x="4642296" y="1186432"/>
                  </a:lnTo>
                  <a:lnTo>
                    <a:pt x="4629007" y="1229248"/>
                  </a:lnTo>
                  <a:lnTo>
                    <a:pt x="4607978" y="1267993"/>
                  </a:lnTo>
                  <a:lnTo>
                    <a:pt x="4580128" y="1301750"/>
                  </a:lnTo>
                  <a:lnTo>
                    <a:pt x="4546371" y="1329600"/>
                  </a:lnTo>
                  <a:lnTo>
                    <a:pt x="4507626" y="1350629"/>
                  </a:lnTo>
                  <a:lnTo>
                    <a:pt x="4464810" y="1363918"/>
                  </a:lnTo>
                  <a:lnTo>
                    <a:pt x="4418838" y="1368552"/>
                  </a:lnTo>
                  <a:lnTo>
                    <a:pt x="228091" y="1368552"/>
                  </a:lnTo>
                  <a:lnTo>
                    <a:pt x="182119" y="1363918"/>
                  </a:lnTo>
                  <a:lnTo>
                    <a:pt x="139303" y="1350629"/>
                  </a:lnTo>
                  <a:lnTo>
                    <a:pt x="100558" y="1329600"/>
                  </a:lnTo>
                  <a:lnTo>
                    <a:pt x="66801" y="1301750"/>
                  </a:lnTo>
                  <a:lnTo>
                    <a:pt x="38951" y="1267993"/>
                  </a:lnTo>
                  <a:lnTo>
                    <a:pt x="17922" y="1229248"/>
                  </a:lnTo>
                  <a:lnTo>
                    <a:pt x="4633" y="1186432"/>
                  </a:lnTo>
                  <a:lnTo>
                    <a:pt x="0" y="1140459"/>
                  </a:lnTo>
                  <a:lnTo>
                    <a:pt x="0" y="228091"/>
                  </a:lnTo>
                  <a:close/>
                </a:path>
              </a:pathLst>
            </a:custGeom>
            <a:ln w="26424">
              <a:solidFill>
                <a:srgbClr val="5F76B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700910" y="3782059"/>
            <a:ext cx="4253230" cy="899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3355" indent="-161290">
              <a:lnSpc>
                <a:spcPts val="2085"/>
              </a:lnSpc>
              <a:buSzPct val="218750"/>
              <a:buChar char="•"/>
              <a:tabLst>
                <a:tab pos="173990" algn="l"/>
              </a:tabLst>
            </a:pPr>
            <a:r>
              <a:rPr sz="1600" spc="-25" dirty="0">
                <a:latin typeface="Microsoft Sans Serif"/>
                <a:cs typeface="Microsoft Sans Serif"/>
              </a:rPr>
              <a:t>Деятельность</a:t>
            </a:r>
            <a:r>
              <a:rPr sz="1600" spc="25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учителя,</a:t>
            </a:r>
            <a:r>
              <a:rPr sz="1600" spc="40" dirty="0">
                <a:latin typeface="Microsoft Sans Serif"/>
                <a:cs typeface="Microsoft Sans Serif"/>
              </a:rPr>
              <a:t> </a:t>
            </a:r>
            <a:r>
              <a:rPr sz="1600" spc="-30" dirty="0">
                <a:latin typeface="Microsoft Sans Serif"/>
                <a:cs typeface="Microsoft Sans Serif"/>
              </a:rPr>
              <a:t>команды</a:t>
            </a:r>
            <a:r>
              <a:rPr sz="1600" spc="45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учителей</a:t>
            </a:r>
            <a:endParaRPr sz="1600">
              <a:latin typeface="Microsoft Sans Serif"/>
              <a:cs typeface="Microsoft Sans Serif"/>
            </a:endParaRPr>
          </a:p>
          <a:p>
            <a:pPr marL="12700">
              <a:lnSpc>
                <a:spcPts val="1455"/>
              </a:lnSpc>
            </a:pPr>
            <a:r>
              <a:rPr sz="1600" spc="-15" dirty="0">
                <a:latin typeface="Microsoft Sans Serif"/>
                <a:cs typeface="Microsoft Sans Serif"/>
              </a:rPr>
              <a:t>на</a:t>
            </a:r>
            <a:r>
              <a:rPr sz="1600" spc="25" dirty="0">
                <a:latin typeface="Microsoft Sans Serif"/>
                <a:cs typeface="Microsoft Sans Serif"/>
              </a:rPr>
              <a:t> </a:t>
            </a:r>
            <a:r>
              <a:rPr sz="1600" spc="-25" dirty="0">
                <a:latin typeface="Microsoft Sans Serif"/>
                <a:cs typeface="Microsoft Sans Serif"/>
              </a:rPr>
              <a:t>уроках</a:t>
            </a:r>
            <a:r>
              <a:rPr sz="1600" spc="35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и</a:t>
            </a:r>
            <a:r>
              <a:rPr sz="1600" spc="30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вне</a:t>
            </a:r>
            <a:r>
              <a:rPr sz="1600" spc="25" dirty="0">
                <a:latin typeface="Microsoft Sans Serif"/>
                <a:cs typeface="Microsoft Sans Serif"/>
              </a:rPr>
              <a:t> </a:t>
            </a:r>
            <a:r>
              <a:rPr sz="1600" spc="-30" dirty="0">
                <a:latin typeface="Microsoft Sans Serif"/>
                <a:cs typeface="Microsoft Sans Serif"/>
              </a:rPr>
              <a:t>уроков</a:t>
            </a:r>
            <a:r>
              <a:rPr sz="1600" spc="40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на</a:t>
            </a:r>
            <a:r>
              <a:rPr sz="1600" spc="30" dirty="0">
                <a:latin typeface="Microsoft Sans Serif"/>
                <a:cs typeface="Microsoft Sans Serif"/>
              </a:rPr>
              <a:t> </a:t>
            </a:r>
            <a:r>
              <a:rPr sz="1600" spc="-25" dirty="0">
                <a:latin typeface="Microsoft Sans Serif"/>
                <a:cs typeface="Microsoft Sans Serif"/>
              </a:rPr>
              <a:t>предметном,</a:t>
            </a:r>
            <a:r>
              <a:rPr sz="1600" spc="40" dirty="0">
                <a:latin typeface="Microsoft Sans Serif"/>
                <a:cs typeface="Microsoft Sans Serif"/>
              </a:rPr>
              <a:t> </a:t>
            </a:r>
            <a:r>
              <a:rPr sz="1600" spc="-30" dirty="0">
                <a:latin typeface="Microsoft Sans Serif"/>
                <a:cs typeface="Microsoft Sans Serif"/>
              </a:rPr>
              <a:t>меж-</a:t>
            </a:r>
            <a:endParaRPr sz="1600">
              <a:latin typeface="Microsoft Sans Serif"/>
              <a:cs typeface="Microsoft Sans Serif"/>
            </a:endParaRPr>
          </a:p>
          <a:p>
            <a:pPr marL="12700" marR="455930">
              <a:lnSpc>
                <a:spcPts val="1660"/>
              </a:lnSpc>
              <a:spcBef>
                <a:spcPts val="140"/>
              </a:spcBef>
            </a:pPr>
            <a:r>
              <a:rPr sz="1600" spc="-5" dirty="0">
                <a:latin typeface="Microsoft Sans Serif"/>
                <a:cs typeface="Microsoft Sans Serif"/>
              </a:rPr>
              <a:t>и</a:t>
            </a:r>
            <a:r>
              <a:rPr sz="1600" spc="15" dirty="0">
                <a:latin typeface="Microsoft Sans Serif"/>
                <a:cs typeface="Microsoft Sans Serif"/>
              </a:rPr>
              <a:t> </a:t>
            </a:r>
            <a:r>
              <a:rPr sz="1600" spc="-30" dirty="0">
                <a:latin typeface="Microsoft Sans Serif"/>
                <a:cs typeface="Microsoft Sans Serif"/>
              </a:rPr>
              <a:t>метапредметном</a:t>
            </a:r>
            <a:r>
              <a:rPr sz="1600" spc="25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уровне,</a:t>
            </a:r>
            <a:r>
              <a:rPr sz="1600" spc="30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организация </a:t>
            </a:r>
            <a:r>
              <a:rPr sz="1600" spc="-409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воспитательной</a:t>
            </a:r>
            <a:r>
              <a:rPr sz="1600" spc="15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работы</a:t>
            </a:r>
            <a:r>
              <a:rPr sz="1600" spc="30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в</a:t>
            </a:r>
            <a:r>
              <a:rPr sz="1600" spc="5" dirty="0">
                <a:latin typeface="Microsoft Sans Serif"/>
                <a:cs typeface="Microsoft Sans Serif"/>
              </a:rPr>
              <a:t> </a:t>
            </a:r>
            <a:r>
              <a:rPr sz="1600" spc="-30" dirty="0">
                <a:latin typeface="Microsoft Sans Serif"/>
                <a:cs typeface="Microsoft Sans Serif"/>
              </a:rPr>
              <a:t>школе</a:t>
            </a:r>
            <a:endParaRPr sz="1600">
              <a:latin typeface="Microsoft Sans Serif"/>
              <a:cs typeface="Microsoft Sans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289810" y="1901887"/>
            <a:ext cx="3878579" cy="1395730"/>
            <a:chOff x="3020186" y="1919858"/>
            <a:chExt cx="3878579" cy="1395730"/>
          </a:xfrm>
        </p:grpSpPr>
        <p:sp>
          <p:nvSpPr>
            <p:cNvPr id="10" name="object 10"/>
            <p:cNvSpPr/>
            <p:nvPr/>
          </p:nvSpPr>
          <p:spPr>
            <a:xfrm>
              <a:off x="3033521" y="1933193"/>
              <a:ext cx="3851910" cy="1369060"/>
            </a:xfrm>
            <a:custGeom>
              <a:avLst/>
              <a:gdLst/>
              <a:ahLst/>
              <a:cxnLst/>
              <a:rect l="l" t="t" r="r" b="b"/>
              <a:pathLst>
                <a:path w="3851909" h="1369060">
                  <a:moveTo>
                    <a:pt x="3623309" y="0"/>
                  </a:moveTo>
                  <a:lnTo>
                    <a:pt x="228091" y="0"/>
                  </a:lnTo>
                  <a:lnTo>
                    <a:pt x="182119" y="4633"/>
                  </a:lnTo>
                  <a:lnTo>
                    <a:pt x="139303" y="17922"/>
                  </a:lnTo>
                  <a:lnTo>
                    <a:pt x="100558" y="38951"/>
                  </a:lnTo>
                  <a:lnTo>
                    <a:pt x="66801" y="66801"/>
                  </a:lnTo>
                  <a:lnTo>
                    <a:pt x="38951" y="100558"/>
                  </a:lnTo>
                  <a:lnTo>
                    <a:pt x="17922" y="139303"/>
                  </a:lnTo>
                  <a:lnTo>
                    <a:pt x="4633" y="182119"/>
                  </a:lnTo>
                  <a:lnTo>
                    <a:pt x="0" y="228091"/>
                  </a:lnTo>
                  <a:lnTo>
                    <a:pt x="0" y="1140459"/>
                  </a:lnTo>
                  <a:lnTo>
                    <a:pt x="4633" y="1186432"/>
                  </a:lnTo>
                  <a:lnTo>
                    <a:pt x="17922" y="1229248"/>
                  </a:lnTo>
                  <a:lnTo>
                    <a:pt x="38951" y="1267993"/>
                  </a:lnTo>
                  <a:lnTo>
                    <a:pt x="66801" y="1301750"/>
                  </a:lnTo>
                  <a:lnTo>
                    <a:pt x="100558" y="1329600"/>
                  </a:lnTo>
                  <a:lnTo>
                    <a:pt x="139303" y="1350629"/>
                  </a:lnTo>
                  <a:lnTo>
                    <a:pt x="182119" y="1363918"/>
                  </a:lnTo>
                  <a:lnTo>
                    <a:pt x="228091" y="1368552"/>
                  </a:lnTo>
                  <a:lnTo>
                    <a:pt x="3623309" y="1368552"/>
                  </a:lnTo>
                  <a:lnTo>
                    <a:pt x="3669282" y="1363918"/>
                  </a:lnTo>
                  <a:lnTo>
                    <a:pt x="3712098" y="1350629"/>
                  </a:lnTo>
                  <a:lnTo>
                    <a:pt x="3750843" y="1329600"/>
                  </a:lnTo>
                  <a:lnTo>
                    <a:pt x="3784600" y="1301750"/>
                  </a:lnTo>
                  <a:lnTo>
                    <a:pt x="3812450" y="1267993"/>
                  </a:lnTo>
                  <a:lnTo>
                    <a:pt x="3833479" y="1229248"/>
                  </a:lnTo>
                  <a:lnTo>
                    <a:pt x="3846768" y="1186432"/>
                  </a:lnTo>
                  <a:lnTo>
                    <a:pt x="3851402" y="1140459"/>
                  </a:lnTo>
                  <a:lnTo>
                    <a:pt x="3851402" y="228091"/>
                  </a:lnTo>
                  <a:lnTo>
                    <a:pt x="3846768" y="182119"/>
                  </a:lnTo>
                  <a:lnTo>
                    <a:pt x="3833479" y="139303"/>
                  </a:lnTo>
                  <a:lnTo>
                    <a:pt x="3812450" y="100558"/>
                  </a:lnTo>
                  <a:lnTo>
                    <a:pt x="3784600" y="66801"/>
                  </a:lnTo>
                  <a:lnTo>
                    <a:pt x="3750843" y="38951"/>
                  </a:lnTo>
                  <a:lnTo>
                    <a:pt x="3712098" y="17922"/>
                  </a:lnTo>
                  <a:lnTo>
                    <a:pt x="3669282" y="4633"/>
                  </a:lnTo>
                  <a:lnTo>
                    <a:pt x="3623309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033521" y="1933193"/>
              <a:ext cx="3851910" cy="1369060"/>
            </a:xfrm>
            <a:custGeom>
              <a:avLst/>
              <a:gdLst/>
              <a:ahLst/>
              <a:cxnLst/>
              <a:rect l="l" t="t" r="r" b="b"/>
              <a:pathLst>
                <a:path w="3851909" h="1369060">
                  <a:moveTo>
                    <a:pt x="0" y="228091"/>
                  </a:moveTo>
                  <a:lnTo>
                    <a:pt x="4633" y="182119"/>
                  </a:lnTo>
                  <a:lnTo>
                    <a:pt x="17922" y="139303"/>
                  </a:lnTo>
                  <a:lnTo>
                    <a:pt x="38951" y="100558"/>
                  </a:lnTo>
                  <a:lnTo>
                    <a:pt x="66801" y="66801"/>
                  </a:lnTo>
                  <a:lnTo>
                    <a:pt x="100558" y="38951"/>
                  </a:lnTo>
                  <a:lnTo>
                    <a:pt x="139303" y="17922"/>
                  </a:lnTo>
                  <a:lnTo>
                    <a:pt x="182119" y="4633"/>
                  </a:lnTo>
                  <a:lnTo>
                    <a:pt x="228091" y="0"/>
                  </a:lnTo>
                  <a:lnTo>
                    <a:pt x="3623309" y="0"/>
                  </a:lnTo>
                  <a:lnTo>
                    <a:pt x="3669282" y="4633"/>
                  </a:lnTo>
                  <a:lnTo>
                    <a:pt x="3712098" y="17922"/>
                  </a:lnTo>
                  <a:lnTo>
                    <a:pt x="3750843" y="38951"/>
                  </a:lnTo>
                  <a:lnTo>
                    <a:pt x="3784600" y="66801"/>
                  </a:lnTo>
                  <a:lnTo>
                    <a:pt x="3812450" y="100558"/>
                  </a:lnTo>
                  <a:lnTo>
                    <a:pt x="3833479" y="139303"/>
                  </a:lnTo>
                  <a:lnTo>
                    <a:pt x="3846768" y="182119"/>
                  </a:lnTo>
                  <a:lnTo>
                    <a:pt x="3851402" y="228091"/>
                  </a:lnTo>
                  <a:lnTo>
                    <a:pt x="3851402" y="1140459"/>
                  </a:lnTo>
                  <a:lnTo>
                    <a:pt x="3846768" y="1186432"/>
                  </a:lnTo>
                  <a:lnTo>
                    <a:pt x="3833479" y="1229248"/>
                  </a:lnTo>
                  <a:lnTo>
                    <a:pt x="3812450" y="1267993"/>
                  </a:lnTo>
                  <a:lnTo>
                    <a:pt x="3784600" y="1301750"/>
                  </a:lnTo>
                  <a:lnTo>
                    <a:pt x="3750843" y="1329600"/>
                  </a:lnTo>
                  <a:lnTo>
                    <a:pt x="3712098" y="1350629"/>
                  </a:lnTo>
                  <a:lnTo>
                    <a:pt x="3669282" y="1363918"/>
                  </a:lnTo>
                  <a:lnTo>
                    <a:pt x="3623309" y="1368552"/>
                  </a:lnTo>
                  <a:lnTo>
                    <a:pt x="228091" y="1368552"/>
                  </a:lnTo>
                  <a:lnTo>
                    <a:pt x="182119" y="1363918"/>
                  </a:lnTo>
                  <a:lnTo>
                    <a:pt x="139303" y="1350629"/>
                  </a:lnTo>
                  <a:lnTo>
                    <a:pt x="100558" y="1329600"/>
                  </a:lnTo>
                  <a:lnTo>
                    <a:pt x="66801" y="1301750"/>
                  </a:lnTo>
                  <a:lnTo>
                    <a:pt x="38951" y="1267993"/>
                  </a:lnTo>
                  <a:lnTo>
                    <a:pt x="17922" y="1229248"/>
                  </a:lnTo>
                  <a:lnTo>
                    <a:pt x="4633" y="1186432"/>
                  </a:lnTo>
                  <a:lnTo>
                    <a:pt x="0" y="1140459"/>
                  </a:lnTo>
                  <a:lnTo>
                    <a:pt x="0" y="228091"/>
                  </a:lnTo>
                  <a:close/>
                </a:path>
              </a:pathLst>
            </a:custGeom>
            <a:ln w="26424">
              <a:solidFill>
                <a:srgbClr val="5F76B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148964" y="2044445"/>
            <a:ext cx="3426460" cy="1110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3355" indent="-161290">
              <a:lnSpc>
                <a:spcPts val="2085"/>
              </a:lnSpc>
              <a:buSzPct val="218750"/>
              <a:buChar char="•"/>
              <a:tabLst>
                <a:tab pos="173990" algn="l"/>
              </a:tabLst>
            </a:pPr>
            <a:r>
              <a:rPr sz="1600" spc="-25" dirty="0">
                <a:latin typeface="Microsoft Sans Serif"/>
                <a:cs typeface="Microsoft Sans Serif"/>
              </a:rPr>
              <a:t>Разнообразные</a:t>
            </a:r>
            <a:r>
              <a:rPr sz="1600" spc="-10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виды</a:t>
            </a:r>
            <a:endParaRPr sz="1600">
              <a:latin typeface="Microsoft Sans Serif"/>
              <a:cs typeface="Microsoft Sans Serif"/>
            </a:endParaRPr>
          </a:p>
          <a:p>
            <a:pPr marL="12700">
              <a:lnSpc>
                <a:spcPts val="1455"/>
              </a:lnSpc>
            </a:pPr>
            <a:r>
              <a:rPr sz="1600" spc="-20" dirty="0">
                <a:latin typeface="Microsoft Sans Serif"/>
                <a:cs typeface="Microsoft Sans Serif"/>
              </a:rPr>
              <a:t>познавательной</a:t>
            </a:r>
            <a:r>
              <a:rPr sz="1600" spc="-15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и </a:t>
            </a:r>
            <a:r>
              <a:rPr sz="1600" spc="-25" dirty="0">
                <a:latin typeface="Microsoft Sans Serif"/>
                <a:cs typeface="Microsoft Sans Serif"/>
              </a:rPr>
              <a:t>коммуникативной</a:t>
            </a:r>
            <a:endParaRPr sz="1600">
              <a:latin typeface="Microsoft Sans Serif"/>
              <a:cs typeface="Microsoft Sans Serif"/>
            </a:endParaRPr>
          </a:p>
          <a:p>
            <a:pPr marL="12700" marR="54610">
              <a:lnSpc>
                <a:spcPct val="86300"/>
              </a:lnSpc>
              <a:spcBef>
                <a:spcPts val="130"/>
              </a:spcBef>
            </a:pPr>
            <a:r>
              <a:rPr sz="1600" spc="-10" dirty="0">
                <a:latin typeface="Microsoft Sans Serif"/>
                <a:cs typeface="Microsoft Sans Serif"/>
              </a:rPr>
              <a:t>деятельности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-25" dirty="0">
                <a:latin typeface="Microsoft Sans Serif"/>
                <a:cs typeface="Microsoft Sans Serif"/>
              </a:rPr>
              <a:t>ученика </a:t>
            </a:r>
            <a:r>
              <a:rPr sz="1600" spc="-20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(репродуктивная,</a:t>
            </a:r>
            <a:r>
              <a:rPr sz="1600" spc="65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творческая, </a:t>
            </a:r>
            <a:r>
              <a:rPr sz="1600" spc="-15" dirty="0">
                <a:latin typeface="Microsoft Sans Serif"/>
                <a:cs typeface="Microsoft Sans Serif"/>
              </a:rPr>
              <a:t> проектно-исследовательская</a:t>
            </a:r>
            <a:r>
              <a:rPr sz="1600" spc="5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и</a:t>
            </a:r>
            <a:r>
              <a:rPr sz="1600" spc="-10" dirty="0">
                <a:latin typeface="Microsoft Sans Serif"/>
                <a:cs typeface="Microsoft Sans Serif"/>
              </a:rPr>
              <a:t> </a:t>
            </a:r>
            <a:r>
              <a:rPr sz="1600" spc="-40" dirty="0">
                <a:latin typeface="Microsoft Sans Serif"/>
                <a:cs typeface="Microsoft Sans Serif"/>
              </a:rPr>
              <a:t>т.д.)</a:t>
            </a:r>
            <a:endParaRPr sz="1600">
              <a:latin typeface="Microsoft Sans Serif"/>
              <a:cs typeface="Microsoft Sans Serif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277238" y="5278626"/>
            <a:ext cx="4504055" cy="1395095"/>
            <a:chOff x="2077461" y="5321041"/>
            <a:chExt cx="4504055" cy="1395095"/>
          </a:xfrm>
        </p:grpSpPr>
        <p:sp>
          <p:nvSpPr>
            <p:cNvPr id="14" name="object 14"/>
            <p:cNvSpPr/>
            <p:nvPr/>
          </p:nvSpPr>
          <p:spPr>
            <a:xfrm>
              <a:off x="2090674" y="5334253"/>
              <a:ext cx="4477385" cy="1369060"/>
            </a:xfrm>
            <a:custGeom>
              <a:avLst/>
              <a:gdLst/>
              <a:ahLst/>
              <a:cxnLst/>
              <a:rect l="l" t="t" r="r" b="b"/>
              <a:pathLst>
                <a:path w="4477384" h="1369059">
                  <a:moveTo>
                    <a:pt x="4249293" y="0"/>
                  </a:moveTo>
                  <a:lnTo>
                    <a:pt x="228092" y="0"/>
                  </a:lnTo>
                  <a:lnTo>
                    <a:pt x="182119" y="4633"/>
                  </a:lnTo>
                  <a:lnTo>
                    <a:pt x="139303" y="17922"/>
                  </a:lnTo>
                  <a:lnTo>
                    <a:pt x="100558" y="38951"/>
                  </a:lnTo>
                  <a:lnTo>
                    <a:pt x="66801" y="66802"/>
                  </a:lnTo>
                  <a:lnTo>
                    <a:pt x="38951" y="100558"/>
                  </a:lnTo>
                  <a:lnTo>
                    <a:pt x="17922" y="139303"/>
                  </a:lnTo>
                  <a:lnTo>
                    <a:pt x="4633" y="182119"/>
                  </a:lnTo>
                  <a:lnTo>
                    <a:pt x="0" y="228092"/>
                  </a:lnTo>
                  <a:lnTo>
                    <a:pt x="0" y="1140421"/>
                  </a:lnTo>
                  <a:lnTo>
                    <a:pt x="4633" y="1186390"/>
                  </a:lnTo>
                  <a:lnTo>
                    <a:pt x="17922" y="1229205"/>
                  </a:lnTo>
                  <a:lnTo>
                    <a:pt x="38951" y="1267950"/>
                  </a:lnTo>
                  <a:lnTo>
                    <a:pt x="66801" y="1301707"/>
                  </a:lnTo>
                  <a:lnTo>
                    <a:pt x="100558" y="1329559"/>
                  </a:lnTo>
                  <a:lnTo>
                    <a:pt x="139303" y="1350589"/>
                  </a:lnTo>
                  <a:lnTo>
                    <a:pt x="182119" y="1363879"/>
                  </a:lnTo>
                  <a:lnTo>
                    <a:pt x="228092" y="1368513"/>
                  </a:lnTo>
                  <a:lnTo>
                    <a:pt x="4249293" y="1368513"/>
                  </a:lnTo>
                  <a:lnTo>
                    <a:pt x="4295265" y="1363879"/>
                  </a:lnTo>
                  <a:lnTo>
                    <a:pt x="4338081" y="1350589"/>
                  </a:lnTo>
                  <a:lnTo>
                    <a:pt x="4376826" y="1329559"/>
                  </a:lnTo>
                  <a:lnTo>
                    <a:pt x="4410583" y="1301707"/>
                  </a:lnTo>
                  <a:lnTo>
                    <a:pt x="4438433" y="1267950"/>
                  </a:lnTo>
                  <a:lnTo>
                    <a:pt x="4459462" y="1229205"/>
                  </a:lnTo>
                  <a:lnTo>
                    <a:pt x="4472751" y="1186390"/>
                  </a:lnTo>
                  <a:lnTo>
                    <a:pt x="4477384" y="1140421"/>
                  </a:lnTo>
                  <a:lnTo>
                    <a:pt x="4477384" y="228092"/>
                  </a:lnTo>
                  <a:lnTo>
                    <a:pt x="4472751" y="182119"/>
                  </a:lnTo>
                  <a:lnTo>
                    <a:pt x="4459462" y="139303"/>
                  </a:lnTo>
                  <a:lnTo>
                    <a:pt x="4438433" y="100558"/>
                  </a:lnTo>
                  <a:lnTo>
                    <a:pt x="4410583" y="66802"/>
                  </a:lnTo>
                  <a:lnTo>
                    <a:pt x="4376826" y="38951"/>
                  </a:lnTo>
                  <a:lnTo>
                    <a:pt x="4338081" y="17922"/>
                  </a:lnTo>
                  <a:lnTo>
                    <a:pt x="4295265" y="4633"/>
                  </a:lnTo>
                  <a:lnTo>
                    <a:pt x="4249293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090674" y="5334253"/>
              <a:ext cx="4477385" cy="1369060"/>
            </a:xfrm>
            <a:custGeom>
              <a:avLst/>
              <a:gdLst/>
              <a:ahLst/>
              <a:cxnLst/>
              <a:rect l="l" t="t" r="r" b="b"/>
              <a:pathLst>
                <a:path w="4477384" h="1369059">
                  <a:moveTo>
                    <a:pt x="0" y="228092"/>
                  </a:moveTo>
                  <a:lnTo>
                    <a:pt x="4633" y="182119"/>
                  </a:lnTo>
                  <a:lnTo>
                    <a:pt x="17922" y="139303"/>
                  </a:lnTo>
                  <a:lnTo>
                    <a:pt x="38951" y="100558"/>
                  </a:lnTo>
                  <a:lnTo>
                    <a:pt x="66801" y="66802"/>
                  </a:lnTo>
                  <a:lnTo>
                    <a:pt x="100558" y="38951"/>
                  </a:lnTo>
                  <a:lnTo>
                    <a:pt x="139303" y="17922"/>
                  </a:lnTo>
                  <a:lnTo>
                    <a:pt x="182119" y="4633"/>
                  </a:lnTo>
                  <a:lnTo>
                    <a:pt x="228092" y="0"/>
                  </a:lnTo>
                  <a:lnTo>
                    <a:pt x="4249293" y="0"/>
                  </a:lnTo>
                  <a:lnTo>
                    <a:pt x="4295265" y="4633"/>
                  </a:lnTo>
                  <a:lnTo>
                    <a:pt x="4338081" y="17922"/>
                  </a:lnTo>
                  <a:lnTo>
                    <a:pt x="4376826" y="38951"/>
                  </a:lnTo>
                  <a:lnTo>
                    <a:pt x="4410583" y="66802"/>
                  </a:lnTo>
                  <a:lnTo>
                    <a:pt x="4438433" y="100558"/>
                  </a:lnTo>
                  <a:lnTo>
                    <a:pt x="4459462" y="139303"/>
                  </a:lnTo>
                  <a:lnTo>
                    <a:pt x="4472751" y="182119"/>
                  </a:lnTo>
                  <a:lnTo>
                    <a:pt x="4477384" y="228092"/>
                  </a:lnTo>
                  <a:lnTo>
                    <a:pt x="4477384" y="1140421"/>
                  </a:lnTo>
                  <a:lnTo>
                    <a:pt x="4472751" y="1186390"/>
                  </a:lnTo>
                  <a:lnTo>
                    <a:pt x="4459462" y="1229205"/>
                  </a:lnTo>
                  <a:lnTo>
                    <a:pt x="4438433" y="1267950"/>
                  </a:lnTo>
                  <a:lnTo>
                    <a:pt x="4410583" y="1301707"/>
                  </a:lnTo>
                  <a:lnTo>
                    <a:pt x="4376826" y="1329559"/>
                  </a:lnTo>
                  <a:lnTo>
                    <a:pt x="4338081" y="1350589"/>
                  </a:lnTo>
                  <a:lnTo>
                    <a:pt x="4295265" y="1363879"/>
                  </a:lnTo>
                  <a:lnTo>
                    <a:pt x="4249293" y="1368513"/>
                  </a:lnTo>
                  <a:lnTo>
                    <a:pt x="228092" y="1368513"/>
                  </a:lnTo>
                  <a:lnTo>
                    <a:pt x="182119" y="1363879"/>
                  </a:lnTo>
                  <a:lnTo>
                    <a:pt x="139303" y="1350589"/>
                  </a:lnTo>
                  <a:lnTo>
                    <a:pt x="100558" y="1329559"/>
                  </a:lnTo>
                  <a:lnTo>
                    <a:pt x="66801" y="1301707"/>
                  </a:lnTo>
                  <a:lnTo>
                    <a:pt x="38951" y="1267950"/>
                  </a:lnTo>
                  <a:lnTo>
                    <a:pt x="17922" y="1229205"/>
                  </a:lnTo>
                  <a:lnTo>
                    <a:pt x="4633" y="1186390"/>
                  </a:lnTo>
                  <a:lnTo>
                    <a:pt x="0" y="1140421"/>
                  </a:lnTo>
                  <a:lnTo>
                    <a:pt x="0" y="228092"/>
                  </a:lnTo>
                  <a:close/>
                </a:path>
              </a:pathLst>
            </a:custGeom>
            <a:ln w="26424">
              <a:solidFill>
                <a:srgbClr val="5F76B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205989" y="5551423"/>
            <a:ext cx="3962400" cy="899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3355" indent="-161290">
              <a:lnSpc>
                <a:spcPts val="2085"/>
              </a:lnSpc>
              <a:buSzPct val="218750"/>
              <a:buChar char="•"/>
              <a:tabLst>
                <a:tab pos="173990" algn="l"/>
              </a:tabLst>
            </a:pPr>
            <a:r>
              <a:rPr sz="1600" spc="-25" dirty="0">
                <a:latin typeface="Microsoft Sans Serif"/>
                <a:cs typeface="Microsoft Sans Serif"/>
              </a:rPr>
              <a:t>Деятельность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родителей</a:t>
            </a:r>
            <a:r>
              <a:rPr sz="1600" spc="30" dirty="0">
                <a:latin typeface="Microsoft Sans Serif"/>
                <a:cs typeface="Microsoft Sans Serif"/>
              </a:rPr>
              <a:t> </a:t>
            </a:r>
            <a:r>
              <a:rPr sz="1600" spc="655" dirty="0">
                <a:latin typeface="Microsoft Sans Serif"/>
                <a:cs typeface="Microsoft Sans Serif"/>
              </a:rPr>
              <a:t>—</a:t>
            </a:r>
            <a:r>
              <a:rPr sz="1600" spc="10" dirty="0">
                <a:latin typeface="Microsoft Sans Serif"/>
                <a:cs typeface="Microsoft Sans Serif"/>
              </a:rPr>
              <a:t> </a:t>
            </a:r>
            <a:r>
              <a:rPr sz="1600" spc="-25" dirty="0">
                <a:latin typeface="Microsoft Sans Serif"/>
                <a:cs typeface="Microsoft Sans Serif"/>
              </a:rPr>
              <a:t>запрос</a:t>
            </a:r>
            <a:endParaRPr sz="1600">
              <a:latin typeface="Microsoft Sans Serif"/>
              <a:cs typeface="Microsoft Sans Serif"/>
            </a:endParaRPr>
          </a:p>
          <a:p>
            <a:pPr marL="12700">
              <a:lnSpc>
                <a:spcPts val="1455"/>
              </a:lnSpc>
            </a:pPr>
            <a:r>
              <a:rPr sz="1600" spc="-15" dirty="0">
                <a:latin typeface="Microsoft Sans Serif"/>
                <a:cs typeface="Microsoft Sans Serif"/>
              </a:rPr>
              <a:t>системе</a:t>
            </a:r>
            <a:r>
              <a:rPr sz="1600" spc="5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образования,</a:t>
            </a:r>
            <a:r>
              <a:rPr sz="1600" spc="65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мотивация</a:t>
            </a:r>
            <a:endParaRPr sz="1600">
              <a:latin typeface="Microsoft Sans Serif"/>
              <a:cs typeface="Microsoft Sans Serif"/>
            </a:endParaRPr>
          </a:p>
          <a:p>
            <a:pPr marL="12700" marR="5080" indent="55880">
              <a:lnSpc>
                <a:spcPts val="1660"/>
              </a:lnSpc>
              <a:spcBef>
                <a:spcPts val="140"/>
              </a:spcBef>
            </a:pPr>
            <a:r>
              <a:rPr sz="1600" spc="-5" dirty="0">
                <a:latin typeface="Microsoft Sans Serif"/>
                <a:cs typeface="Microsoft Sans Serif"/>
              </a:rPr>
              <a:t>и</a:t>
            </a:r>
            <a:r>
              <a:rPr sz="1600" spc="15" dirty="0">
                <a:latin typeface="Microsoft Sans Serif"/>
                <a:cs typeface="Microsoft Sans Serif"/>
              </a:rPr>
              <a:t> </a:t>
            </a:r>
            <a:r>
              <a:rPr sz="1600" spc="-25" dirty="0">
                <a:latin typeface="Microsoft Sans Serif"/>
                <a:cs typeface="Microsoft Sans Serif"/>
              </a:rPr>
              <a:t>поддержка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-20" dirty="0">
                <a:latin typeface="Microsoft Sans Serif"/>
                <a:cs typeface="Microsoft Sans Serif"/>
              </a:rPr>
              <a:t>ребенка,</a:t>
            </a:r>
            <a:r>
              <a:rPr sz="1600" spc="20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непосредственная </a:t>
            </a:r>
            <a:r>
              <a:rPr sz="1600" spc="-409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помощь</a:t>
            </a:r>
            <a:r>
              <a:rPr sz="1600" spc="70" dirty="0">
                <a:latin typeface="Microsoft Sans Serif"/>
                <a:cs typeface="Microsoft Sans Serif"/>
              </a:rPr>
              <a:t> </a:t>
            </a:r>
            <a:r>
              <a:rPr sz="1600" spc="-25" dirty="0">
                <a:latin typeface="Microsoft Sans Serif"/>
                <a:cs typeface="Microsoft Sans Serif"/>
              </a:rPr>
              <a:t>ребенку</a:t>
            </a:r>
            <a:r>
              <a:rPr sz="1600" spc="45" dirty="0">
                <a:latin typeface="Microsoft Sans Serif"/>
                <a:cs typeface="Microsoft Sans Serif"/>
              </a:rPr>
              <a:t> </a:t>
            </a:r>
            <a:r>
              <a:rPr sz="1600" spc="-5" dirty="0">
                <a:latin typeface="Microsoft Sans Serif"/>
                <a:cs typeface="Microsoft Sans Serif"/>
              </a:rPr>
              <a:t>и</a:t>
            </a:r>
            <a:r>
              <a:rPr sz="1600" spc="15" dirty="0">
                <a:latin typeface="Microsoft Sans Serif"/>
                <a:cs typeface="Microsoft Sans Serif"/>
              </a:rPr>
              <a:t> </a:t>
            </a:r>
            <a:r>
              <a:rPr sz="1600" spc="-15" dirty="0">
                <a:latin typeface="Microsoft Sans Serif"/>
                <a:cs typeface="Microsoft Sans Serif"/>
              </a:rPr>
              <a:t>учителю</a:t>
            </a:r>
            <a:endParaRPr sz="160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390533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6334" y="382650"/>
            <a:ext cx="680402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310" dirty="0"/>
              <a:t>У</a:t>
            </a:r>
            <a:r>
              <a:rPr sz="2800" spc="-95" dirty="0"/>
              <a:t>с</a:t>
            </a:r>
            <a:r>
              <a:rPr sz="2800" spc="-35" dirty="0"/>
              <a:t>л</a:t>
            </a:r>
            <a:r>
              <a:rPr sz="2800" spc="-95" dirty="0"/>
              <a:t>о</a:t>
            </a:r>
            <a:r>
              <a:rPr sz="2800" spc="-100" dirty="0"/>
              <a:t>в</a:t>
            </a:r>
            <a:r>
              <a:rPr sz="2800" spc="-105" dirty="0"/>
              <a:t>и</a:t>
            </a:r>
            <a:r>
              <a:rPr sz="2800" spc="-5" dirty="0"/>
              <a:t>я</a:t>
            </a:r>
            <a:r>
              <a:rPr sz="2800" spc="-195" dirty="0"/>
              <a:t> </a:t>
            </a:r>
            <a:r>
              <a:rPr sz="2800" spc="-150" dirty="0"/>
              <a:t>ц</a:t>
            </a:r>
            <a:r>
              <a:rPr sz="2800" spc="-195" dirty="0"/>
              <a:t>е</a:t>
            </a:r>
            <a:r>
              <a:rPr sz="2800" spc="-70" dirty="0"/>
              <a:t>л</a:t>
            </a:r>
            <a:r>
              <a:rPr sz="2800" spc="-95" dirty="0"/>
              <a:t>е</a:t>
            </a:r>
            <a:r>
              <a:rPr sz="2800" spc="-110" dirty="0"/>
              <a:t>н</a:t>
            </a:r>
            <a:r>
              <a:rPr sz="2800" spc="-95" dirty="0"/>
              <a:t>а</a:t>
            </a:r>
            <a:r>
              <a:rPr sz="2800" spc="-145" dirty="0"/>
              <a:t>п</a:t>
            </a:r>
            <a:r>
              <a:rPr sz="2800" spc="-95" dirty="0"/>
              <a:t>ра</a:t>
            </a:r>
            <a:r>
              <a:rPr sz="2800" spc="-160" dirty="0"/>
              <a:t>в</a:t>
            </a:r>
            <a:r>
              <a:rPr sz="2800" spc="-70" dirty="0"/>
              <a:t>л</a:t>
            </a:r>
            <a:r>
              <a:rPr sz="2800" spc="-95" dirty="0"/>
              <a:t>е</a:t>
            </a:r>
            <a:r>
              <a:rPr sz="2800" spc="-110" dirty="0"/>
              <a:t>нн</a:t>
            </a:r>
            <a:r>
              <a:rPr sz="2800" spc="-95" dirty="0"/>
              <a:t>о</a:t>
            </a:r>
            <a:r>
              <a:rPr sz="2800" spc="-215" dirty="0"/>
              <a:t>г</a:t>
            </a:r>
            <a:r>
              <a:rPr sz="2800" spc="-5" dirty="0"/>
              <a:t>о  </a:t>
            </a:r>
            <a:r>
              <a:rPr sz="2800" spc="-105" dirty="0"/>
              <a:t>ф</a:t>
            </a:r>
            <a:r>
              <a:rPr sz="2800" spc="-95" dirty="0"/>
              <a:t>ор</a:t>
            </a:r>
            <a:r>
              <a:rPr sz="2800" spc="-180" dirty="0"/>
              <a:t>м</a:t>
            </a:r>
            <a:r>
              <a:rPr sz="2800" spc="-105" dirty="0"/>
              <a:t>и</a:t>
            </a:r>
            <a:r>
              <a:rPr sz="2800" spc="-95" dirty="0"/>
              <a:t>ро</a:t>
            </a:r>
            <a:r>
              <a:rPr sz="2800" spc="-135" dirty="0"/>
              <a:t>в</a:t>
            </a:r>
            <a:r>
              <a:rPr sz="2800" spc="-95" dirty="0"/>
              <a:t>а</a:t>
            </a:r>
            <a:r>
              <a:rPr sz="2800" spc="-110" dirty="0"/>
              <a:t>н</a:t>
            </a:r>
            <a:r>
              <a:rPr sz="2800" spc="-105" dirty="0"/>
              <a:t>и</a:t>
            </a:r>
            <a:r>
              <a:rPr sz="2800" spc="-5" dirty="0"/>
              <a:t>я</a:t>
            </a:r>
            <a:r>
              <a:rPr sz="2800" spc="-195" dirty="0"/>
              <a:t> </a:t>
            </a:r>
            <a:r>
              <a:rPr sz="2800" spc="-215" dirty="0"/>
              <a:t>г</a:t>
            </a:r>
            <a:r>
              <a:rPr sz="2800" spc="-35" dirty="0"/>
              <a:t>л</a:t>
            </a:r>
            <a:r>
              <a:rPr sz="2800" spc="-95" dirty="0"/>
              <a:t>о</a:t>
            </a:r>
            <a:r>
              <a:rPr sz="2800" spc="-170" dirty="0"/>
              <a:t>б</a:t>
            </a:r>
            <a:r>
              <a:rPr sz="2800" spc="-95" dirty="0"/>
              <a:t>а</a:t>
            </a:r>
            <a:r>
              <a:rPr sz="2800" spc="-70" dirty="0"/>
              <a:t>л</a:t>
            </a:r>
            <a:r>
              <a:rPr sz="2800" spc="-114" dirty="0"/>
              <a:t>ь</a:t>
            </a:r>
            <a:r>
              <a:rPr sz="2800" spc="-110" dirty="0"/>
              <a:t>н</a:t>
            </a:r>
            <a:r>
              <a:rPr sz="2800" spc="-95" dirty="0"/>
              <a:t>о</a:t>
            </a:r>
            <a:r>
              <a:rPr sz="2800" spc="-5" dirty="0"/>
              <a:t>й</a:t>
            </a:r>
            <a:r>
              <a:rPr sz="2800" spc="-170" dirty="0"/>
              <a:t> </a:t>
            </a:r>
            <a:r>
              <a:rPr sz="2800" spc="-245" dirty="0"/>
              <a:t>к</a:t>
            </a:r>
            <a:r>
              <a:rPr sz="2800" spc="-95" dirty="0"/>
              <a:t>о</a:t>
            </a:r>
            <a:r>
              <a:rPr sz="2800" spc="-180" dirty="0"/>
              <a:t>м</a:t>
            </a:r>
            <a:r>
              <a:rPr sz="2800" spc="-145" dirty="0"/>
              <a:t>п</a:t>
            </a:r>
            <a:r>
              <a:rPr sz="2800" spc="-195" dirty="0"/>
              <a:t>е</a:t>
            </a:r>
            <a:r>
              <a:rPr sz="2800" spc="-135" dirty="0"/>
              <a:t>т</a:t>
            </a:r>
            <a:r>
              <a:rPr sz="2800" spc="-95" dirty="0"/>
              <a:t>е</a:t>
            </a:r>
            <a:r>
              <a:rPr sz="2800" spc="-110" dirty="0"/>
              <a:t>н</a:t>
            </a:r>
            <a:r>
              <a:rPr sz="2800" spc="-100" dirty="0"/>
              <a:t>т</a:t>
            </a:r>
            <a:r>
              <a:rPr sz="2800" spc="-110" dirty="0"/>
              <a:t>н</a:t>
            </a:r>
            <a:r>
              <a:rPr sz="2800" spc="-95" dirty="0"/>
              <a:t>ос</a:t>
            </a:r>
            <a:r>
              <a:rPr sz="2800" spc="-100" dirty="0"/>
              <a:t>т</a:t>
            </a:r>
            <a:r>
              <a:rPr sz="2800" spc="-5" dirty="0"/>
              <a:t>и</a:t>
            </a:r>
            <a:endParaRPr sz="2800"/>
          </a:p>
        </p:txBody>
      </p:sp>
      <p:grpSp>
        <p:nvGrpSpPr>
          <p:cNvPr id="3" name="object 3"/>
          <p:cNvGrpSpPr/>
          <p:nvPr/>
        </p:nvGrpSpPr>
        <p:grpSpPr>
          <a:xfrm>
            <a:off x="598343" y="1603116"/>
            <a:ext cx="2286635" cy="1382395"/>
            <a:chOff x="598343" y="1603116"/>
            <a:chExt cx="2286635" cy="1382395"/>
          </a:xfrm>
        </p:grpSpPr>
        <p:sp>
          <p:nvSpPr>
            <p:cNvPr id="4" name="object 4"/>
            <p:cNvSpPr/>
            <p:nvPr/>
          </p:nvSpPr>
          <p:spPr>
            <a:xfrm>
              <a:off x="611555" y="1616329"/>
              <a:ext cx="2259965" cy="1356360"/>
            </a:xfrm>
            <a:custGeom>
              <a:avLst/>
              <a:gdLst/>
              <a:ahLst/>
              <a:cxnLst/>
              <a:rect l="l" t="t" r="r" b="b"/>
              <a:pathLst>
                <a:path w="2259965" h="1356360">
                  <a:moveTo>
                    <a:pt x="2259711" y="0"/>
                  </a:moveTo>
                  <a:lnTo>
                    <a:pt x="0" y="0"/>
                  </a:lnTo>
                  <a:lnTo>
                    <a:pt x="0" y="1355852"/>
                  </a:lnTo>
                  <a:lnTo>
                    <a:pt x="2259711" y="1355852"/>
                  </a:lnTo>
                  <a:lnTo>
                    <a:pt x="2259711" y="0"/>
                  </a:lnTo>
                  <a:close/>
                </a:path>
              </a:pathLst>
            </a:custGeom>
            <a:solidFill>
              <a:srgbClr val="9C52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11555" y="1616329"/>
              <a:ext cx="2259965" cy="1356360"/>
            </a:xfrm>
            <a:custGeom>
              <a:avLst/>
              <a:gdLst/>
              <a:ahLst/>
              <a:cxnLst/>
              <a:rect l="l" t="t" r="r" b="b"/>
              <a:pathLst>
                <a:path w="2259965" h="1356360">
                  <a:moveTo>
                    <a:pt x="0" y="1355852"/>
                  </a:moveTo>
                  <a:lnTo>
                    <a:pt x="2259711" y="1355852"/>
                  </a:lnTo>
                  <a:lnTo>
                    <a:pt x="2259711" y="0"/>
                  </a:lnTo>
                  <a:lnTo>
                    <a:pt x="0" y="0"/>
                  </a:lnTo>
                  <a:lnTo>
                    <a:pt x="0" y="1355852"/>
                  </a:lnTo>
                  <a:close/>
                </a:path>
              </a:pathLst>
            </a:custGeom>
            <a:ln w="264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611555" y="1616328"/>
            <a:ext cx="2259965" cy="1356360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53670" marR="144145" indent="-2540" algn="ctr">
              <a:lnSpc>
                <a:spcPct val="86300"/>
              </a:lnSpc>
              <a:spcBef>
                <a:spcPts val="655"/>
              </a:spcBef>
            </a:pP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Целостность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 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непрерывность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процесса</a:t>
            </a:r>
            <a:r>
              <a:rPr sz="1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с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5-го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по </a:t>
            </a:r>
            <a:r>
              <a:rPr sz="1800" spc="-459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9-й</a:t>
            </a:r>
            <a:r>
              <a:rPr sz="1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классы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основной</a:t>
            </a:r>
            <a:r>
              <a:rPr sz="1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школы</a:t>
            </a:r>
            <a:endParaRPr sz="1800">
              <a:latin typeface="Microsoft Sans Serif"/>
              <a:cs typeface="Microsoft Sans Serif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262625" y="1411092"/>
            <a:ext cx="2286635" cy="1382395"/>
            <a:chOff x="3262625" y="1411092"/>
            <a:chExt cx="2286635" cy="1382395"/>
          </a:xfrm>
        </p:grpSpPr>
        <p:sp>
          <p:nvSpPr>
            <p:cNvPr id="8" name="object 8"/>
            <p:cNvSpPr/>
            <p:nvPr/>
          </p:nvSpPr>
          <p:spPr>
            <a:xfrm>
              <a:off x="3275838" y="1424304"/>
              <a:ext cx="2259965" cy="1356360"/>
            </a:xfrm>
            <a:custGeom>
              <a:avLst/>
              <a:gdLst/>
              <a:ahLst/>
              <a:cxnLst/>
              <a:rect l="l" t="t" r="r" b="b"/>
              <a:pathLst>
                <a:path w="2259965" h="1356360">
                  <a:moveTo>
                    <a:pt x="2259711" y="0"/>
                  </a:moveTo>
                  <a:lnTo>
                    <a:pt x="0" y="0"/>
                  </a:lnTo>
                  <a:lnTo>
                    <a:pt x="0" y="1355852"/>
                  </a:lnTo>
                  <a:lnTo>
                    <a:pt x="2259711" y="1355852"/>
                  </a:lnTo>
                  <a:lnTo>
                    <a:pt x="2259711" y="0"/>
                  </a:lnTo>
                  <a:close/>
                </a:path>
              </a:pathLst>
            </a:custGeom>
            <a:solidFill>
              <a:srgbClr val="E684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275838" y="1424304"/>
              <a:ext cx="2259965" cy="1356360"/>
            </a:xfrm>
            <a:custGeom>
              <a:avLst/>
              <a:gdLst/>
              <a:ahLst/>
              <a:cxnLst/>
              <a:rect l="l" t="t" r="r" b="b"/>
              <a:pathLst>
                <a:path w="2259965" h="1356360">
                  <a:moveTo>
                    <a:pt x="0" y="1355852"/>
                  </a:moveTo>
                  <a:lnTo>
                    <a:pt x="2259711" y="1355852"/>
                  </a:lnTo>
                  <a:lnTo>
                    <a:pt x="2259711" y="0"/>
                  </a:lnTo>
                  <a:lnTo>
                    <a:pt x="0" y="0"/>
                  </a:lnTo>
                  <a:lnTo>
                    <a:pt x="0" y="1355852"/>
                  </a:lnTo>
                  <a:close/>
                </a:path>
              </a:pathLst>
            </a:custGeom>
            <a:ln w="264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275838" y="1424305"/>
            <a:ext cx="2259965" cy="1356360"/>
          </a:xfrm>
          <a:prstGeom prst="rect">
            <a:avLst/>
          </a:prstGeom>
        </p:spPr>
        <p:txBody>
          <a:bodyPr vert="horz" wrap="square" lIns="0" tIns="201295" rIns="0" bIns="0" rtlCol="0">
            <a:spAutoFit/>
          </a:bodyPr>
          <a:lstStyle/>
          <a:p>
            <a:pPr marL="119380" marR="111125" algn="ctr">
              <a:lnSpc>
                <a:spcPct val="86300"/>
              </a:lnSpc>
              <a:spcBef>
                <a:spcPts val="1585"/>
              </a:spcBef>
            </a:pPr>
            <a:r>
              <a:rPr sz="1800" spc="-180" dirty="0">
                <a:solidFill>
                  <a:srgbClr val="FFFFFF"/>
                </a:solidFill>
                <a:latin typeface="Microsoft Sans Serif"/>
                <a:cs typeface="Microsoft Sans Serif"/>
              </a:rPr>
              <a:t>Д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1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ж</a:t>
            </a:r>
            <a:r>
              <a:rPr sz="18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е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ни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е</a:t>
            </a:r>
            <a:r>
              <a:rPr sz="1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14" dirty="0">
                <a:solidFill>
                  <a:srgbClr val="FFFFFF"/>
                </a:solidFill>
                <a:latin typeface="Microsoft Sans Serif"/>
                <a:cs typeface="Microsoft Sans Serif"/>
              </a:rPr>
              <a:t>к</a:t>
            </a:r>
            <a:r>
              <a:rPr sz="1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об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щ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им  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целям</a:t>
            </a:r>
            <a:r>
              <a:rPr sz="1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1800" spc="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их 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дифференциация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на</a:t>
            </a:r>
            <a:r>
              <a:rPr sz="1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каждом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этапе</a:t>
            </a:r>
            <a:endParaRPr sz="1800" dirty="0">
              <a:latin typeface="Microsoft Sans Serif"/>
              <a:cs typeface="Microsoft Sans Serif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875904" y="1406393"/>
            <a:ext cx="2286635" cy="1382395"/>
            <a:chOff x="5875904" y="1406393"/>
            <a:chExt cx="2286635" cy="1382395"/>
          </a:xfrm>
        </p:grpSpPr>
        <p:sp>
          <p:nvSpPr>
            <p:cNvPr id="12" name="object 12"/>
            <p:cNvSpPr/>
            <p:nvPr/>
          </p:nvSpPr>
          <p:spPr>
            <a:xfrm>
              <a:off x="5889116" y="1419605"/>
              <a:ext cx="2259965" cy="1356360"/>
            </a:xfrm>
            <a:custGeom>
              <a:avLst/>
              <a:gdLst/>
              <a:ahLst/>
              <a:cxnLst/>
              <a:rect l="l" t="t" r="r" b="b"/>
              <a:pathLst>
                <a:path w="2259965" h="1356360">
                  <a:moveTo>
                    <a:pt x="2259711" y="0"/>
                  </a:moveTo>
                  <a:lnTo>
                    <a:pt x="0" y="0"/>
                  </a:lnTo>
                  <a:lnTo>
                    <a:pt x="0" y="1355852"/>
                  </a:lnTo>
                  <a:lnTo>
                    <a:pt x="2259711" y="1355852"/>
                  </a:lnTo>
                  <a:lnTo>
                    <a:pt x="2259711" y="0"/>
                  </a:lnTo>
                  <a:close/>
                </a:path>
              </a:pathLst>
            </a:custGeom>
            <a:solidFill>
              <a:srgbClr val="8466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889116" y="1419605"/>
              <a:ext cx="2259965" cy="1356360"/>
            </a:xfrm>
            <a:custGeom>
              <a:avLst/>
              <a:gdLst/>
              <a:ahLst/>
              <a:cxnLst/>
              <a:rect l="l" t="t" r="r" b="b"/>
              <a:pathLst>
                <a:path w="2259965" h="1356360">
                  <a:moveTo>
                    <a:pt x="0" y="1355852"/>
                  </a:moveTo>
                  <a:lnTo>
                    <a:pt x="2259711" y="1355852"/>
                  </a:lnTo>
                  <a:lnTo>
                    <a:pt x="2259711" y="0"/>
                  </a:lnTo>
                  <a:lnTo>
                    <a:pt x="0" y="0"/>
                  </a:lnTo>
                  <a:lnTo>
                    <a:pt x="0" y="1355852"/>
                  </a:lnTo>
                  <a:close/>
                </a:path>
              </a:pathLst>
            </a:custGeom>
            <a:ln w="264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889116" y="1419605"/>
            <a:ext cx="2259965" cy="1356360"/>
          </a:xfrm>
          <a:prstGeom prst="rect">
            <a:avLst/>
          </a:prstGeom>
        </p:spPr>
        <p:txBody>
          <a:bodyPr vert="horz" wrap="square" lIns="0" tIns="201295" rIns="0" bIns="0" rtlCol="0">
            <a:spAutoFit/>
          </a:bodyPr>
          <a:lstStyle/>
          <a:p>
            <a:pPr marL="104139" marR="96520" indent="1270" algn="ctr">
              <a:lnSpc>
                <a:spcPct val="86300"/>
              </a:lnSpc>
              <a:spcBef>
                <a:spcPts val="1585"/>
              </a:spcBef>
            </a:pP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Сочетание 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образовательных</a:t>
            </a:r>
            <a:r>
              <a:rPr sz="1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и </a:t>
            </a:r>
            <a:r>
              <a:rPr sz="1800" spc="-4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воспитательных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целей</a:t>
            </a:r>
            <a:r>
              <a:rPr sz="1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1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задач</a:t>
            </a:r>
            <a:endParaRPr sz="1800">
              <a:latin typeface="Microsoft Sans Serif"/>
              <a:cs typeface="Microsoft Sans Serif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36176" y="3174360"/>
            <a:ext cx="2286635" cy="1382395"/>
            <a:chOff x="636176" y="3174360"/>
            <a:chExt cx="2286635" cy="1382395"/>
          </a:xfrm>
        </p:grpSpPr>
        <p:sp>
          <p:nvSpPr>
            <p:cNvPr id="16" name="object 16"/>
            <p:cNvSpPr/>
            <p:nvPr/>
          </p:nvSpPr>
          <p:spPr>
            <a:xfrm>
              <a:off x="649389" y="3187572"/>
              <a:ext cx="2259965" cy="1356360"/>
            </a:xfrm>
            <a:custGeom>
              <a:avLst/>
              <a:gdLst/>
              <a:ahLst/>
              <a:cxnLst/>
              <a:rect l="l" t="t" r="r" b="b"/>
              <a:pathLst>
                <a:path w="2259965" h="1356360">
                  <a:moveTo>
                    <a:pt x="2259711" y="0"/>
                  </a:moveTo>
                  <a:lnTo>
                    <a:pt x="0" y="0"/>
                  </a:lnTo>
                  <a:lnTo>
                    <a:pt x="0" y="1355852"/>
                  </a:lnTo>
                  <a:lnTo>
                    <a:pt x="2259711" y="1355852"/>
                  </a:lnTo>
                  <a:lnTo>
                    <a:pt x="2259711" y="0"/>
                  </a:lnTo>
                  <a:close/>
                </a:path>
              </a:pathLst>
            </a:custGeom>
            <a:solidFill>
              <a:srgbClr val="6288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49389" y="3187572"/>
              <a:ext cx="2259965" cy="1356360"/>
            </a:xfrm>
            <a:custGeom>
              <a:avLst/>
              <a:gdLst/>
              <a:ahLst/>
              <a:cxnLst/>
              <a:rect l="l" t="t" r="r" b="b"/>
              <a:pathLst>
                <a:path w="2259965" h="1356360">
                  <a:moveTo>
                    <a:pt x="0" y="1355852"/>
                  </a:moveTo>
                  <a:lnTo>
                    <a:pt x="2259711" y="1355852"/>
                  </a:lnTo>
                  <a:lnTo>
                    <a:pt x="2259711" y="0"/>
                  </a:lnTo>
                  <a:lnTo>
                    <a:pt x="0" y="0"/>
                  </a:lnTo>
                  <a:lnTo>
                    <a:pt x="0" y="1355852"/>
                  </a:lnTo>
                  <a:close/>
                </a:path>
              </a:pathLst>
            </a:custGeom>
            <a:ln w="264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649389" y="3187573"/>
            <a:ext cx="2259965" cy="1356360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74295" marR="68580" algn="ctr">
              <a:lnSpc>
                <a:spcPct val="86300"/>
              </a:lnSpc>
              <a:spcBef>
                <a:spcPts val="655"/>
              </a:spcBef>
              <a:tabLst>
                <a:tab pos="2055495" algn="l"/>
              </a:tabLst>
            </a:pP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Учет</a:t>
            </a:r>
            <a:r>
              <a:rPr sz="1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требований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п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р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е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е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мст</a:t>
            </a:r>
            <a:r>
              <a:rPr sz="18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енност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	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и  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последовательного </a:t>
            </a:r>
            <a:r>
              <a:rPr sz="1800" spc="-4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усложнения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содержания</a:t>
            </a:r>
            <a:endParaRPr sz="1800">
              <a:latin typeface="Microsoft Sans Serif"/>
              <a:cs typeface="Microsoft Sans Serif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046598" y="2983733"/>
            <a:ext cx="3296285" cy="1746885"/>
            <a:chOff x="3046598" y="2983733"/>
            <a:chExt cx="3296285" cy="1746885"/>
          </a:xfrm>
        </p:grpSpPr>
        <p:sp>
          <p:nvSpPr>
            <p:cNvPr id="20" name="object 20"/>
            <p:cNvSpPr/>
            <p:nvPr/>
          </p:nvSpPr>
          <p:spPr>
            <a:xfrm>
              <a:off x="3059810" y="2996946"/>
              <a:ext cx="3269615" cy="1720214"/>
            </a:xfrm>
            <a:custGeom>
              <a:avLst/>
              <a:gdLst/>
              <a:ahLst/>
              <a:cxnLst/>
              <a:rect l="l" t="t" r="r" b="b"/>
              <a:pathLst>
                <a:path w="3269615" h="1720214">
                  <a:moveTo>
                    <a:pt x="3269361" y="0"/>
                  </a:moveTo>
                  <a:lnTo>
                    <a:pt x="0" y="0"/>
                  </a:lnTo>
                  <a:lnTo>
                    <a:pt x="0" y="1719960"/>
                  </a:lnTo>
                  <a:lnTo>
                    <a:pt x="3269361" y="1719960"/>
                  </a:lnTo>
                  <a:lnTo>
                    <a:pt x="3269361" y="0"/>
                  </a:lnTo>
                  <a:close/>
                </a:path>
              </a:pathLst>
            </a:custGeom>
            <a:solidFill>
              <a:srgbClr val="7580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059810" y="2996946"/>
              <a:ext cx="3269615" cy="1720214"/>
            </a:xfrm>
            <a:custGeom>
              <a:avLst/>
              <a:gdLst/>
              <a:ahLst/>
              <a:cxnLst/>
              <a:rect l="l" t="t" r="r" b="b"/>
              <a:pathLst>
                <a:path w="3269615" h="1720214">
                  <a:moveTo>
                    <a:pt x="0" y="1719960"/>
                  </a:moveTo>
                  <a:lnTo>
                    <a:pt x="3269361" y="1719960"/>
                  </a:lnTo>
                  <a:lnTo>
                    <a:pt x="3269361" y="0"/>
                  </a:lnTo>
                  <a:lnTo>
                    <a:pt x="0" y="0"/>
                  </a:lnTo>
                  <a:lnTo>
                    <a:pt x="0" y="1719960"/>
                  </a:lnTo>
                  <a:close/>
                </a:path>
              </a:pathLst>
            </a:custGeom>
            <a:ln w="264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3059810" y="2996945"/>
            <a:ext cx="3269615" cy="1720214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92710" marR="86995" indent="3175" algn="ctr">
              <a:lnSpc>
                <a:spcPct val="86300"/>
              </a:lnSpc>
              <a:spcBef>
                <a:spcPts val="225"/>
              </a:spcBef>
            </a:pP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Отбор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содержания</a:t>
            </a:r>
            <a:r>
              <a:rPr sz="1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с</a:t>
            </a:r>
            <a:r>
              <a:rPr sz="1800" spc="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учетом 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возрастных</a:t>
            </a:r>
            <a:r>
              <a:rPr sz="1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особенностей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школьников,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накопленных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ими</a:t>
            </a:r>
            <a:r>
              <a:rPr sz="1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контекстных</a:t>
            </a:r>
            <a:r>
              <a:rPr sz="1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знаний,</a:t>
            </a:r>
            <a:r>
              <a:rPr sz="1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FFFFFF"/>
                </a:solidFill>
                <a:latin typeface="Microsoft Sans Serif"/>
                <a:cs typeface="Microsoft Sans Serif"/>
              </a:rPr>
              <a:t>а </a:t>
            </a:r>
            <a:r>
              <a:rPr sz="1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также</a:t>
            </a:r>
            <a:r>
              <a:rPr sz="18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«чувствительных»</a:t>
            </a:r>
            <a:r>
              <a:rPr sz="1800" spc="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для </a:t>
            </a:r>
            <a:r>
              <a:rPr sz="1800" spc="-4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российского</a:t>
            </a:r>
            <a:r>
              <a:rPr sz="1800" spc="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общества </a:t>
            </a:r>
            <a:r>
              <a:rPr sz="18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вопросов</a:t>
            </a:r>
            <a:endParaRPr sz="1800">
              <a:latin typeface="Microsoft Sans Serif"/>
              <a:cs typeface="Microsoft Sans Serif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6476868" y="2911724"/>
            <a:ext cx="2286635" cy="1767839"/>
            <a:chOff x="6476868" y="2911724"/>
            <a:chExt cx="2286635" cy="1767839"/>
          </a:xfrm>
        </p:grpSpPr>
        <p:sp>
          <p:nvSpPr>
            <p:cNvPr id="24" name="object 24"/>
            <p:cNvSpPr/>
            <p:nvPr/>
          </p:nvSpPr>
          <p:spPr>
            <a:xfrm>
              <a:off x="6490081" y="2924937"/>
              <a:ext cx="2259965" cy="1741170"/>
            </a:xfrm>
            <a:custGeom>
              <a:avLst/>
              <a:gdLst/>
              <a:ahLst/>
              <a:cxnLst/>
              <a:rect l="l" t="t" r="r" b="b"/>
              <a:pathLst>
                <a:path w="2259965" h="1741170">
                  <a:moveTo>
                    <a:pt x="2259711" y="0"/>
                  </a:moveTo>
                  <a:lnTo>
                    <a:pt x="0" y="0"/>
                  </a:lnTo>
                  <a:lnTo>
                    <a:pt x="0" y="1740789"/>
                  </a:lnTo>
                  <a:lnTo>
                    <a:pt x="2259711" y="1740789"/>
                  </a:lnTo>
                  <a:lnTo>
                    <a:pt x="2259711" y="0"/>
                  </a:lnTo>
                  <a:close/>
                </a:path>
              </a:pathLst>
            </a:custGeom>
            <a:solidFill>
              <a:srgbClr val="9C52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490081" y="2924937"/>
              <a:ext cx="2259965" cy="1741170"/>
            </a:xfrm>
            <a:custGeom>
              <a:avLst/>
              <a:gdLst/>
              <a:ahLst/>
              <a:cxnLst/>
              <a:rect l="l" t="t" r="r" b="b"/>
              <a:pathLst>
                <a:path w="2259965" h="1741170">
                  <a:moveTo>
                    <a:pt x="0" y="1740789"/>
                  </a:moveTo>
                  <a:lnTo>
                    <a:pt x="2259711" y="1740789"/>
                  </a:lnTo>
                  <a:lnTo>
                    <a:pt x="2259711" y="0"/>
                  </a:lnTo>
                  <a:lnTo>
                    <a:pt x="0" y="0"/>
                  </a:lnTo>
                  <a:lnTo>
                    <a:pt x="0" y="1740789"/>
                  </a:lnTo>
                  <a:close/>
                </a:path>
              </a:pathLst>
            </a:custGeom>
            <a:ln w="264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6490080" y="2924936"/>
            <a:ext cx="2259965" cy="174117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1850">
              <a:latin typeface="Times New Roman"/>
              <a:cs typeface="Times New Roman"/>
            </a:endParaRPr>
          </a:p>
          <a:p>
            <a:pPr marL="88900" marR="80010" algn="ctr">
              <a:lnSpc>
                <a:spcPct val="86200"/>
              </a:lnSpc>
              <a:spcBef>
                <a:spcPts val="5"/>
              </a:spcBef>
            </a:pP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Направленность на </a:t>
            </a:r>
            <a:r>
              <a:rPr sz="1800" spc="-4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достижение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метапредметных </a:t>
            </a: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образовательных 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результатов</a:t>
            </a:r>
            <a:endParaRPr sz="1800">
              <a:latin typeface="Microsoft Sans Serif"/>
              <a:cs typeface="Microsoft Sans Serif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3434202" y="4855916"/>
            <a:ext cx="2663825" cy="1805939"/>
            <a:chOff x="3434202" y="4855916"/>
            <a:chExt cx="2663825" cy="1805939"/>
          </a:xfrm>
        </p:grpSpPr>
        <p:sp>
          <p:nvSpPr>
            <p:cNvPr id="28" name="object 28"/>
            <p:cNvSpPr/>
            <p:nvPr/>
          </p:nvSpPr>
          <p:spPr>
            <a:xfrm>
              <a:off x="3447414" y="4869129"/>
              <a:ext cx="2637155" cy="1779270"/>
            </a:xfrm>
            <a:custGeom>
              <a:avLst/>
              <a:gdLst/>
              <a:ahLst/>
              <a:cxnLst/>
              <a:rect l="l" t="t" r="r" b="b"/>
              <a:pathLst>
                <a:path w="2637154" h="1779270">
                  <a:moveTo>
                    <a:pt x="2636774" y="0"/>
                  </a:moveTo>
                  <a:lnTo>
                    <a:pt x="0" y="0"/>
                  </a:lnTo>
                  <a:lnTo>
                    <a:pt x="0" y="1779016"/>
                  </a:lnTo>
                  <a:lnTo>
                    <a:pt x="2636774" y="1779016"/>
                  </a:lnTo>
                  <a:lnTo>
                    <a:pt x="2636774" y="0"/>
                  </a:lnTo>
                  <a:close/>
                </a:path>
              </a:pathLst>
            </a:custGeom>
            <a:solidFill>
              <a:srgbClr val="E684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447414" y="4869129"/>
              <a:ext cx="2637155" cy="1779270"/>
            </a:xfrm>
            <a:custGeom>
              <a:avLst/>
              <a:gdLst/>
              <a:ahLst/>
              <a:cxnLst/>
              <a:rect l="l" t="t" r="r" b="b"/>
              <a:pathLst>
                <a:path w="2637154" h="1779270">
                  <a:moveTo>
                    <a:pt x="0" y="1779016"/>
                  </a:moveTo>
                  <a:lnTo>
                    <a:pt x="2636774" y="1779016"/>
                  </a:lnTo>
                  <a:lnTo>
                    <a:pt x="2636774" y="0"/>
                  </a:lnTo>
                  <a:lnTo>
                    <a:pt x="0" y="0"/>
                  </a:lnTo>
                  <a:lnTo>
                    <a:pt x="0" y="1779016"/>
                  </a:lnTo>
                  <a:close/>
                </a:path>
              </a:pathLst>
            </a:custGeom>
            <a:ln w="2642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3447415" y="4869129"/>
            <a:ext cx="2637155" cy="1779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00">
              <a:latin typeface="Times New Roman"/>
              <a:cs typeface="Times New Roman"/>
            </a:endParaRPr>
          </a:p>
          <a:p>
            <a:pPr marL="198755" marR="191770" indent="290830">
              <a:lnSpc>
                <a:spcPct val="86400"/>
              </a:lnSpc>
              <a:spcBef>
                <a:spcPts val="5"/>
              </a:spcBef>
            </a:pP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Необходимость </a:t>
            </a:r>
            <a:r>
              <a:rPr sz="18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междисциплинарной </a:t>
            </a:r>
            <a:r>
              <a:rPr sz="1800" spc="-4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интеграции</a:t>
            </a:r>
            <a:r>
              <a:rPr sz="18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учителей</a:t>
            </a:r>
            <a:endParaRPr sz="180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419099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398144"/>
            <a:ext cx="601154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105" dirty="0"/>
              <a:t>С</a:t>
            </a:r>
            <a:r>
              <a:rPr sz="2800" spc="-160" dirty="0"/>
              <a:t>о</a:t>
            </a:r>
            <a:r>
              <a:rPr sz="2800" spc="-105" dirty="0"/>
              <a:t>д</a:t>
            </a:r>
            <a:r>
              <a:rPr sz="2800" spc="-95" dirty="0"/>
              <a:t>ер</a:t>
            </a:r>
            <a:r>
              <a:rPr sz="2800" spc="-210" dirty="0"/>
              <a:t>ж</a:t>
            </a:r>
            <a:r>
              <a:rPr sz="2800" spc="-160" dirty="0"/>
              <a:t>а</a:t>
            </a:r>
            <a:r>
              <a:rPr sz="2800" spc="-135" dirty="0"/>
              <a:t>т</a:t>
            </a:r>
            <a:r>
              <a:rPr sz="2800" spc="-195" dirty="0"/>
              <a:t>е</a:t>
            </a:r>
            <a:r>
              <a:rPr sz="2800" spc="-70" dirty="0"/>
              <a:t>л</a:t>
            </a:r>
            <a:r>
              <a:rPr sz="2800" spc="-114" dirty="0"/>
              <a:t>ь</a:t>
            </a:r>
            <a:r>
              <a:rPr sz="2800" spc="-110" dirty="0"/>
              <a:t>н</a:t>
            </a:r>
            <a:r>
              <a:rPr sz="2800" spc="-105" dirty="0"/>
              <a:t>ы</a:t>
            </a:r>
            <a:r>
              <a:rPr sz="2800" spc="-5" dirty="0"/>
              <a:t>е</a:t>
            </a:r>
            <a:r>
              <a:rPr sz="2800" spc="-150" dirty="0"/>
              <a:t> </a:t>
            </a:r>
            <a:r>
              <a:rPr sz="2800" spc="-95" dirty="0"/>
              <a:t>ас</a:t>
            </a:r>
            <a:r>
              <a:rPr sz="2800" spc="-145" dirty="0"/>
              <a:t>п</a:t>
            </a:r>
            <a:r>
              <a:rPr sz="2800" spc="-95" dirty="0"/>
              <a:t>е</a:t>
            </a:r>
            <a:r>
              <a:rPr sz="2800" spc="-245" dirty="0"/>
              <a:t>к</a:t>
            </a:r>
            <a:r>
              <a:rPr sz="2800" spc="-100" dirty="0"/>
              <a:t>т</a:t>
            </a:r>
            <a:r>
              <a:rPr sz="2800" dirty="0"/>
              <a:t>ы</a:t>
            </a:r>
            <a:r>
              <a:rPr sz="2800" spc="-190" dirty="0"/>
              <a:t> </a:t>
            </a:r>
            <a:r>
              <a:rPr sz="2800" spc="-5" dirty="0"/>
              <a:t>в</a:t>
            </a:r>
            <a:r>
              <a:rPr sz="2800" spc="-170" dirty="0"/>
              <a:t> </a:t>
            </a:r>
            <a:r>
              <a:rPr sz="2800" spc="-105" dirty="0"/>
              <a:t>ди</a:t>
            </a:r>
            <a:r>
              <a:rPr sz="2800" spc="-110" dirty="0"/>
              <a:t>н</a:t>
            </a:r>
            <a:r>
              <a:rPr sz="2800" spc="-95" dirty="0"/>
              <a:t>а</a:t>
            </a:r>
            <a:r>
              <a:rPr sz="2800" spc="-180" dirty="0"/>
              <a:t>м</a:t>
            </a:r>
            <a:r>
              <a:rPr sz="2800" spc="-105" dirty="0"/>
              <a:t>и</a:t>
            </a:r>
            <a:r>
              <a:rPr sz="2800" spc="-245" dirty="0"/>
              <a:t>к</a:t>
            </a:r>
            <a:r>
              <a:rPr sz="2800" spc="-95" dirty="0"/>
              <a:t>е</a:t>
            </a:r>
            <a:r>
              <a:rPr sz="2800" spc="-5" dirty="0"/>
              <a:t>.  </a:t>
            </a:r>
            <a:r>
              <a:rPr sz="2800" spc="-70" dirty="0"/>
              <a:t>М</a:t>
            </a:r>
            <a:r>
              <a:rPr sz="2800" spc="-135" dirty="0"/>
              <a:t>е</a:t>
            </a:r>
            <a:r>
              <a:rPr sz="2800" spc="-210" dirty="0"/>
              <a:t>ж</a:t>
            </a:r>
            <a:r>
              <a:rPr sz="2800" spc="-245" dirty="0"/>
              <a:t>к</a:t>
            </a:r>
            <a:r>
              <a:rPr sz="2800" spc="-160" dirty="0"/>
              <a:t>у</a:t>
            </a:r>
            <a:r>
              <a:rPr sz="2800" spc="-70" dirty="0"/>
              <a:t>л</a:t>
            </a:r>
            <a:r>
              <a:rPr sz="2800" spc="-330" dirty="0"/>
              <a:t>ь</a:t>
            </a:r>
            <a:r>
              <a:rPr sz="2800" spc="-65" dirty="0"/>
              <a:t>т</a:t>
            </a:r>
            <a:r>
              <a:rPr sz="2800" spc="-135" dirty="0"/>
              <a:t>у</a:t>
            </a:r>
            <a:r>
              <a:rPr sz="2800" spc="-95" dirty="0"/>
              <a:t>р</a:t>
            </a:r>
            <a:r>
              <a:rPr sz="2800" spc="-110" dirty="0"/>
              <a:t>н</a:t>
            </a:r>
            <a:r>
              <a:rPr sz="2800" spc="-95" dirty="0"/>
              <a:t>о</a:t>
            </a:r>
            <a:r>
              <a:rPr sz="2800" spc="-5" dirty="0"/>
              <a:t>е</a:t>
            </a:r>
            <a:r>
              <a:rPr sz="2800" spc="-185" dirty="0"/>
              <a:t> </a:t>
            </a:r>
            <a:r>
              <a:rPr sz="2800" spc="-135" dirty="0"/>
              <a:t>в</a:t>
            </a:r>
            <a:r>
              <a:rPr sz="2800" spc="-215" dirty="0"/>
              <a:t>з</a:t>
            </a:r>
            <a:r>
              <a:rPr sz="2800" spc="-95" dirty="0"/>
              <a:t>а</a:t>
            </a:r>
            <a:r>
              <a:rPr sz="2800" spc="-105" dirty="0"/>
              <a:t>и</a:t>
            </a:r>
            <a:r>
              <a:rPr sz="2800" spc="-180" dirty="0"/>
              <a:t>м</a:t>
            </a:r>
            <a:r>
              <a:rPr sz="2800" spc="-160" dirty="0"/>
              <a:t>о</a:t>
            </a:r>
            <a:r>
              <a:rPr sz="2800" spc="-105" dirty="0"/>
              <a:t>д</a:t>
            </a:r>
            <a:r>
              <a:rPr sz="2800" spc="-95" dirty="0"/>
              <a:t>е</a:t>
            </a:r>
            <a:r>
              <a:rPr sz="2800" spc="-105" dirty="0"/>
              <a:t>й</a:t>
            </a:r>
            <a:r>
              <a:rPr sz="2800" spc="-95" dirty="0"/>
              <a:t>с</a:t>
            </a:r>
            <a:r>
              <a:rPr sz="2800" spc="-100" dirty="0"/>
              <a:t>тв</a:t>
            </a:r>
            <a:r>
              <a:rPr sz="2800" spc="-105" dirty="0"/>
              <a:t>и</a:t>
            </a:r>
            <a:r>
              <a:rPr sz="2800" spc="-5" dirty="0"/>
              <a:t>е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342696" y="1669541"/>
            <a:ext cx="2136775" cy="4157979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555625">
              <a:lnSpc>
                <a:spcPct val="100000"/>
              </a:lnSpc>
              <a:spcBef>
                <a:spcPts val="1030"/>
              </a:spcBef>
            </a:pPr>
            <a:r>
              <a:rPr sz="1800" b="1" spc="-5" dirty="0">
                <a:latin typeface="Arial"/>
                <a:cs typeface="Arial"/>
              </a:rPr>
              <a:t>5-6</a:t>
            </a:r>
            <a:r>
              <a:rPr sz="1800" b="1" spc="-4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классы</a:t>
            </a:r>
            <a:endParaRPr sz="1800">
              <a:latin typeface="Arial"/>
              <a:cs typeface="Arial"/>
            </a:endParaRPr>
          </a:p>
          <a:p>
            <a:pPr marL="12700" marR="254635">
              <a:lnSpc>
                <a:spcPct val="100000"/>
              </a:lnSpc>
              <a:spcBef>
                <a:spcPts val="930"/>
              </a:spcBef>
              <a:buAutoNum type="arabicPeriod"/>
              <a:tabLst>
                <a:tab pos="267335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Традиции </a:t>
            </a:r>
            <a:r>
              <a:rPr sz="1800" spc="-5" dirty="0">
                <a:latin typeface="Microsoft Sans Serif"/>
                <a:cs typeface="Microsoft Sans Serif"/>
              </a:rPr>
              <a:t>и 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обычаи </a:t>
            </a:r>
            <a:r>
              <a:rPr sz="1800" spc="-20" dirty="0">
                <a:latin typeface="Microsoft Sans Serif"/>
                <a:cs typeface="Microsoft Sans Serif"/>
              </a:rPr>
              <a:t>(аспекты: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многообразие 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spc="-45" dirty="0">
                <a:latin typeface="Microsoft Sans Serif"/>
                <a:cs typeface="Microsoft Sans Serif"/>
              </a:rPr>
              <a:t>культур</a:t>
            </a:r>
            <a:endParaRPr sz="1800">
              <a:latin typeface="Microsoft Sans Serif"/>
              <a:cs typeface="Microsoft Sans Serif"/>
            </a:endParaRPr>
          </a:p>
          <a:p>
            <a:pPr marL="12700" marR="24765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Microsoft Sans Serif"/>
                <a:cs typeface="Microsoft Sans Serif"/>
              </a:rPr>
              <a:t>и </a:t>
            </a:r>
            <a:r>
              <a:rPr sz="1800" spc="-15" dirty="0">
                <a:latin typeface="Microsoft Sans Serif"/>
                <a:cs typeface="Microsoft Sans Serif"/>
              </a:rPr>
              <a:t>идентификация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с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определенной 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культурой)</a:t>
            </a:r>
            <a:endParaRPr sz="180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  <a:spcBef>
                <a:spcPts val="434"/>
              </a:spcBef>
              <a:buAutoNum type="arabicPeriod" startAt="2"/>
              <a:tabLst>
                <a:tab pos="267335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Семья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школа </a:t>
            </a:r>
            <a:r>
              <a:rPr sz="1800" spc="-20" dirty="0">
                <a:latin typeface="Microsoft Sans Serif"/>
                <a:cs typeface="Microsoft Sans Serif"/>
              </a:rPr>
              <a:t> (аспект: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роль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семьи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10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школы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 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воспитании</a:t>
            </a:r>
            <a:endParaRPr sz="1800">
              <a:latin typeface="Microsoft Sans Serif"/>
              <a:cs typeface="Microsoft Sans Serif"/>
            </a:endParaRPr>
          </a:p>
          <a:p>
            <a:pPr marL="12700" marR="561975">
              <a:lnSpc>
                <a:spcPct val="100000"/>
              </a:lnSpc>
            </a:pP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-6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образовании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ребенка)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23940" y="1787778"/>
            <a:ext cx="2421255" cy="87439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5080" indent="972185">
              <a:lnSpc>
                <a:spcPct val="99200"/>
              </a:lnSpc>
              <a:spcBef>
                <a:spcPts val="114"/>
              </a:spcBef>
            </a:pPr>
            <a:r>
              <a:rPr sz="1800" b="1" spc="-5" dirty="0">
                <a:latin typeface="Arial"/>
                <a:cs typeface="Arial"/>
              </a:rPr>
              <a:t>8-9 классы 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900" spc="-20" dirty="0">
                <a:latin typeface="Microsoft Sans Serif"/>
                <a:cs typeface="Microsoft Sans Serif"/>
              </a:rPr>
              <a:t>1.Традиции</a:t>
            </a:r>
            <a:r>
              <a:rPr sz="1900" spc="30" dirty="0">
                <a:latin typeface="Microsoft Sans Serif"/>
                <a:cs typeface="Microsoft Sans Serif"/>
              </a:rPr>
              <a:t> </a:t>
            </a:r>
            <a:r>
              <a:rPr sz="1900" spc="-5" dirty="0">
                <a:latin typeface="Microsoft Sans Serif"/>
                <a:cs typeface="Microsoft Sans Serif"/>
              </a:rPr>
              <a:t>и</a:t>
            </a:r>
            <a:r>
              <a:rPr sz="1900" spc="-10" dirty="0">
                <a:latin typeface="Microsoft Sans Serif"/>
                <a:cs typeface="Microsoft Sans Serif"/>
              </a:rPr>
              <a:t> обычаи </a:t>
            </a:r>
            <a:r>
              <a:rPr sz="1900" spc="-490" dirty="0">
                <a:latin typeface="Microsoft Sans Serif"/>
                <a:cs typeface="Microsoft Sans Serif"/>
              </a:rPr>
              <a:t> </a:t>
            </a:r>
            <a:r>
              <a:rPr sz="1900" spc="-20" dirty="0">
                <a:latin typeface="Microsoft Sans Serif"/>
                <a:cs typeface="Microsoft Sans Serif"/>
              </a:rPr>
              <a:t>(аспекты:</a:t>
            </a:r>
            <a:endParaRPr sz="19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39261" y="1787778"/>
            <a:ext cx="2136775" cy="3273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338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7</a:t>
            </a:r>
            <a:r>
              <a:rPr sz="1800" b="1" spc="-4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класс</a:t>
            </a:r>
            <a:endParaRPr sz="1800">
              <a:latin typeface="Arial"/>
              <a:cs typeface="Arial"/>
            </a:endParaRPr>
          </a:p>
          <a:p>
            <a:pPr marL="12700" marR="419100">
              <a:lnSpc>
                <a:spcPct val="100000"/>
              </a:lnSpc>
              <a:spcBef>
                <a:spcPts val="1375"/>
              </a:spcBef>
              <a:buAutoNum type="arabicPeriod"/>
              <a:tabLst>
                <a:tab pos="267335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Традиции </a:t>
            </a:r>
            <a:r>
              <a:rPr sz="1800" spc="-5" dirty="0">
                <a:latin typeface="Microsoft Sans Serif"/>
                <a:cs typeface="Microsoft Sans Serif"/>
              </a:rPr>
              <a:t>и 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обычаи</a:t>
            </a:r>
            <a:r>
              <a:rPr sz="1800" spc="-5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(аспект: </a:t>
            </a:r>
            <a:r>
              <a:rPr sz="1800" spc="-459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понимание </a:t>
            </a:r>
            <a:r>
              <a:rPr sz="1800" spc="-10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необходимости 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40" dirty="0">
                <a:latin typeface="Microsoft Sans Serif"/>
                <a:cs typeface="Microsoft Sans Serif"/>
              </a:rPr>
              <a:t>межкультурного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диалога</a:t>
            </a:r>
            <a:endParaRPr sz="180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267335" algn="l"/>
              </a:tabLst>
            </a:pPr>
            <a:r>
              <a:rPr sz="1800" spc="-15" dirty="0">
                <a:latin typeface="Microsoft Sans Serif"/>
                <a:cs typeface="Microsoft Sans Serif"/>
              </a:rPr>
              <a:t>Семья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школа </a:t>
            </a:r>
            <a:r>
              <a:rPr sz="1800" spc="-20" dirty="0">
                <a:latin typeface="Microsoft Sans Serif"/>
                <a:cs typeface="Microsoft Sans Serif"/>
              </a:rPr>
              <a:t> (аспект: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роль</a:t>
            </a:r>
            <a:r>
              <a:rPr sz="1800" spc="-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семьи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и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25" dirty="0">
                <a:latin typeface="Microsoft Sans Serif"/>
                <a:cs typeface="Microsoft Sans Serif"/>
              </a:rPr>
              <a:t>школы</a:t>
            </a:r>
            <a:r>
              <a:rPr sz="1800" spc="1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в</a:t>
            </a:r>
            <a:r>
              <a:rPr sz="1800" spc="20" dirty="0">
                <a:latin typeface="Microsoft Sans Serif"/>
                <a:cs typeface="Microsoft Sans Serif"/>
              </a:rPr>
              <a:t> </a:t>
            </a:r>
            <a:r>
              <a:rPr sz="1800" spc="-35" dirty="0">
                <a:latin typeface="Microsoft Sans Serif"/>
                <a:cs typeface="Microsoft Sans Serif"/>
              </a:rPr>
              <a:t>жизни </a:t>
            </a:r>
            <a:r>
              <a:rPr sz="1800" spc="-3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общества)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23940" y="2636900"/>
            <a:ext cx="3305175" cy="1183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2255" indent="-250190">
              <a:lnSpc>
                <a:spcPct val="100000"/>
              </a:lnSpc>
              <a:spcBef>
                <a:spcPts val="95"/>
              </a:spcBef>
              <a:buClr>
                <a:srgbClr val="5F76B4"/>
              </a:buClr>
              <a:buSzPct val="84210"/>
              <a:buChar char="•"/>
              <a:tabLst>
                <a:tab pos="262255" algn="l"/>
                <a:tab pos="262890" algn="l"/>
              </a:tabLst>
            </a:pPr>
            <a:r>
              <a:rPr sz="1900" spc="-40" dirty="0">
                <a:latin typeface="Microsoft Sans Serif"/>
                <a:cs typeface="Microsoft Sans Serif"/>
              </a:rPr>
              <a:t>межкультурная</a:t>
            </a:r>
            <a:endParaRPr sz="1900">
              <a:latin typeface="Microsoft Sans Serif"/>
              <a:cs typeface="Microsoft Sans Serif"/>
            </a:endParaRPr>
          </a:p>
          <a:p>
            <a:pPr marL="195580">
              <a:lnSpc>
                <a:spcPct val="100000"/>
              </a:lnSpc>
              <a:spcBef>
                <a:spcPts val="5"/>
              </a:spcBef>
            </a:pPr>
            <a:r>
              <a:rPr sz="1900" spc="-30" dirty="0">
                <a:latin typeface="Microsoft Sans Serif"/>
                <a:cs typeface="Microsoft Sans Serif"/>
              </a:rPr>
              <a:t>коммуникация,</a:t>
            </a:r>
            <a:endParaRPr sz="1900">
              <a:latin typeface="Microsoft Sans Serif"/>
              <a:cs typeface="Microsoft Sans Serif"/>
            </a:endParaRPr>
          </a:p>
          <a:p>
            <a:pPr marL="195580" marR="5080" indent="-182880">
              <a:lnSpc>
                <a:spcPct val="100000"/>
              </a:lnSpc>
              <a:buClr>
                <a:srgbClr val="5F76B4"/>
              </a:buClr>
              <a:buSzPct val="84210"/>
              <a:buFont typeface="Microsoft Sans Serif"/>
              <a:buChar char="•"/>
              <a:tabLst>
                <a:tab pos="262255" algn="l"/>
                <a:tab pos="262890" algn="l"/>
              </a:tabLst>
            </a:pPr>
            <a:r>
              <a:rPr dirty="0"/>
              <a:t>	</a:t>
            </a:r>
            <a:r>
              <a:rPr sz="1900" spc="-30" dirty="0">
                <a:latin typeface="Microsoft Sans Serif"/>
                <a:cs typeface="Microsoft Sans Serif"/>
              </a:rPr>
              <a:t>концепции</a:t>
            </a:r>
            <a:r>
              <a:rPr sz="1900" spc="15" dirty="0">
                <a:latin typeface="Microsoft Sans Serif"/>
                <a:cs typeface="Microsoft Sans Serif"/>
              </a:rPr>
              <a:t> </a:t>
            </a:r>
            <a:r>
              <a:rPr sz="1900" spc="-40" dirty="0">
                <a:latin typeface="Microsoft Sans Serif"/>
                <a:cs typeface="Microsoft Sans Serif"/>
              </a:rPr>
              <a:t>межкультурного </a:t>
            </a:r>
            <a:r>
              <a:rPr sz="1900" spc="-490" dirty="0">
                <a:latin typeface="Microsoft Sans Serif"/>
                <a:cs typeface="Microsoft Sans Serif"/>
              </a:rPr>
              <a:t> </a:t>
            </a:r>
            <a:r>
              <a:rPr sz="1900" spc="-20" dirty="0">
                <a:latin typeface="Microsoft Sans Serif"/>
                <a:cs typeface="Microsoft Sans Serif"/>
              </a:rPr>
              <a:t>взаимодействия,</a:t>
            </a:r>
            <a:endParaRPr sz="19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23940" y="3795522"/>
            <a:ext cx="2875915" cy="2342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5580" indent="-182880">
              <a:lnSpc>
                <a:spcPct val="100000"/>
              </a:lnSpc>
              <a:spcBef>
                <a:spcPts val="95"/>
              </a:spcBef>
              <a:buClr>
                <a:srgbClr val="5F76B4"/>
              </a:buClr>
              <a:buSzPct val="84210"/>
              <a:buChar char="•"/>
              <a:tabLst>
                <a:tab pos="195580" algn="l"/>
              </a:tabLst>
            </a:pPr>
            <a:r>
              <a:rPr sz="1900" spc="-10" dirty="0">
                <a:latin typeface="Microsoft Sans Serif"/>
                <a:cs typeface="Microsoft Sans Serif"/>
              </a:rPr>
              <a:t>идентичность,</a:t>
            </a:r>
            <a:endParaRPr sz="1900">
              <a:latin typeface="Microsoft Sans Serif"/>
              <a:cs typeface="Microsoft Sans Serif"/>
            </a:endParaRPr>
          </a:p>
          <a:p>
            <a:pPr marL="195580" indent="-182880">
              <a:lnSpc>
                <a:spcPct val="100000"/>
              </a:lnSpc>
              <a:buClr>
                <a:srgbClr val="5F76B4"/>
              </a:buClr>
              <a:buSzPct val="84210"/>
              <a:buChar char="•"/>
              <a:tabLst>
                <a:tab pos="195580" algn="l"/>
              </a:tabLst>
            </a:pPr>
            <a:r>
              <a:rPr sz="1900" spc="-15" dirty="0">
                <a:latin typeface="Microsoft Sans Serif"/>
                <a:cs typeface="Microsoft Sans Serif"/>
              </a:rPr>
              <a:t>стереотипы</a:t>
            </a:r>
            <a:r>
              <a:rPr sz="1900" spc="40" dirty="0">
                <a:latin typeface="Microsoft Sans Serif"/>
                <a:cs typeface="Microsoft Sans Serif"/>
              </a:rPr>
              <a:t> </a:t>
            </a:r>
            <a:r>
              <a:rPr sz="1900" spc="-5" dirty="0">
                <a:latin typeface="Microsoft Sans Serif"/>
                <a:cs typeface="Microsoft Sans Serif"/>
              </a:rPr>
              <a:t>и </a:t>
            </a:r>
            <a:r>
              <a:rPr sz="1900" spc="-10" dirty="0">
                <a:latin typeface="Microsoft Sans Serif"/>
                <a:cs typeface="Microsoft Sans Serif"/>
              </a:rPr>
              <a:t>их</a:t>
            </a:r>
            <a:endParaRPr sz="1900">
              <a:latin typeface="Microsoft Sans Serif"/>
              <a:cs typeface="Microsoft Sans Serif"/>
            </a:endParaRPr>
          </a:p>
          <a:p>
            <a:pPr marL="195580">
              <a:lnSpc>
                <a:spcPct val="100000"/>
              </a:lnSpc>
            </a:pPr>
            <a:r>
              <a:rPr sz="1900" spc="-15" dirty="0">
                <a:latin typeface="Microsoft Sans Serif"/>
                <a:cs typeface="Microsoft Sans Serif"/>
              </a:rPr>
              <a:t>преодоление)</a:t>
            </a:r>
            <a:endParaRPr sz="190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  <a:buAutoNum type="arabicPeriod" startAt="2"/>
              <a:tabLst>
                <a:tab pos="280670" algn="l"/>
              </a:tabLst>
            </a:pPr>
            <a:r>
              <a:rPr sz="1900" spc="-20" dirty="0">
                <a:latin typeface="Microsoft Sans Serif"/>
                <a:cs typeface="Microsoft Sans Serif"/>
              </a:rPr>
              <a:t>Передача</a:t>
            </a:r>
            <a:r>
              <a:rPr sz="1900" spc="20" dirty="0">
                <a:latin typeface="Microsoft Sans Serif"/>
                <a:cs typeface="Microsoft Sans Serif"/>
              </a:rPr>
              <a:t> </a:t>
            </a:r>
            <a:r>
              <a:rPr sz="1900" spc="-15" dirty="0">
                <a:latin typeface="Microsoft Sans Serif"/>
                <a:cs typeface="Microsoft Sans Serif"/>
              </a:rPr>
              <a:t>социального </a:t>
            </a:r>
            <a:r>
              <a:rPr sz="1900" spc="-490" dirty="0">
                <a:latin typeface="Microsoft Sans Serif"/>
                <a:cs typeface="Microsoft Sans Serif"/>
              </a:rPr>
              <a:t> </a:t>
            </a:r>
            <a:r>
              <a:rPr sz="1900" spc="-15" dirty="0">
                <a:latin typeface="Microsoft Sans Serif"/>
                <a:cs typeface="Microsoft Sans Serif"/>
              </a:rPr>
              <a:t>опыта</a:t>
            </a:r>
            <a:endParaRPr sz="1900">
              <a:latin typeface="Microsoft Sans Serif"/>
              <a:cs typeface="Microsoft Sans Serif"/>
            </a:endParaRPr>
          </a:p>
          <a:p>
            <a:pPr marL="280035" indent="-267970">
              <a:lnSpc>
                <a:spcPct val="100000"/>
              </a:lnSpc>
              <a:buAutoNum type="arabicPeriod" startAt="2"/>
              <a:tabLst>
                <a:tab pos="280670" algn="l"/>
              </a:tabLst>
            </a:pPr>
            <a:r>
              <a:rPr sz="1900" spc="-15" dirty="0">
                <a:latin typeface="Microsoft Sans Serif"/>
                <a:cs typeface="Microsoft Sans Serif"/>
              </a:rPr>
              <a:t>Воспитание</a:t>
            </a:r>
            <a:endParaRPr sz="19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900" spc="-5" dirty="0">
                <a:latin typeface="Microsoft Sans Serif"/>
                <a:cs typeface="Microsoft Sans Serif"/>
              </a:rPr>
              <a:t>и</a:t>
            </a:r>
            <a:r>
              <a:rPr sz="1900" spc="-15" dirty="0">
                <a:latin typeface="Microsoft Sans Serif"/>
                <a:cs typeface="Microsoft Sans Serif"/>
              </a:rPr>
              <a:t> самовоспитание</a:t>
            </a:r>
            <a:endParaRPr sz="1900">
              <a:latin typeface="Microsoft Sans Serif"/>
              <a:cs typeface="Microsoft Sans Serif"/>
            </a:endParaRPr>
          </a:p>
          <a:p>
            <a:pPr marL="280035" indent="-267970">
              <a:lnSpc>
                <a:spcPct val="100000"/>
              </a:lnSpc>
              <a:spcBef>
                <a:spcPts val="5"/>
              </a:spcBef>
              <a:buAutoNum type="arabicPeriod" startAt="4"/>
              <a:tabLst>
                <a:tab pos="280670" algn="l"/>
              </a:tabLst>
            </a:pPr>
            <a:r>
              <a:rPr sz="1900" spc="-20" dirty="0">
                <a:latin typeface="Microsoft Sans Serif"/>
                <a:cs typeface="Microsoft Sans Serif"/>
              </a:rPr>
              <a:t>Агенты</a:t>
            </a:r>
            <a:r>
              <a:rPr sz="1900" spc="-5" dirty="0">
                <a:latin typeface="Microsoft Sans Serif"/>
                <a:cs typeface="Microsoft Sans Serif"/>
              </a:rPr>
              <a:t> </a:t>
            </a:r>
            <a:r>
              <a:rPr sz="1900" spc="-10" dirty="0">
                <a:latin typeface="Microsoft Sans Serif"/>
                <a:cs typeface="Microsoft Sans Serif"/>
              </a:rPr>
              <a:t>социализации</a:t>
            </a:r>
            <a:endParaRPr sz="190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89620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496944" cy="4281339"/>
          </a:xfrm>
        </p:spPr>
        <p:txBody>
          <a:bodyPr numCol="2"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Критическое рассмотрение с различных точек зрения проблем глобального характера и межкультурного взаимодействия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Осознание, как культурные, религиозные, политические, расовые и иные различия могут оказывать влияние на восприятие, суждения и взгляды (наши собственные и других людей)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Открытое, уважительное и эффективное взаимодействие с другими людьми на основе разделяемого всеми уважения к человеческому достоинству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Эффективные индивидуальные или групповые действия (деятельность) во имя коллективного благополучия и устойчивого развития в различных ситуациях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чем выражается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глобальных компетенций?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0838" y="2347171"/>
            <a:ext cx="8205999" cy="349477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23528" y="627329"/>
            <a:ext cx="8496944" cy="1549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500" spc="-110" dirty="0">
                <a:latin typeface="Microsoft Sans Serif"/>
                <a:cs typeface="Microsoft Sans Serif"/>
              </a:rPr>
              <a:t>Отечественные</a:t>
            </a:r>
            <a:r>
              <a:rPr sz="2500" spc="-195" dirty="0">
                <a:latin typeface="Microsoft Sans Serif"/>
                <a:cs typeface="Microsoft Sans Serif"/>
              </a:rPr>
              <a:t> </a:t>
            </a:r>
            <a:r>
              <a:rPr sz="2500" spc="-90" dirty="0">
                <a:latin typeface="Microsoft Sans Serif"/>
                <a:cs typeface="Microsoft Sans Serif"/>
              </a:rPr>
              <a:t>ресурсы</a:t>
            </a:r>
            <a:r>
              <a:rPr sz="2500" spc="-185" dirty="0">
                <a:latin typeface="Microsoft Sans Serif"/>
                <a:cs typeface="Microsoft Sans Serif"/>
              </a:rPr>
              <a:t> </a:t>
            </a:r>
            <a:r>
              <a:rPr sz="2500" spc="-65" dirty="0">
                <a:latin typeface="Microsoft Sans Serif"/>
                <a:cs typeface="Microsoft Sans Serif"/>
              </a:rPr>
              <a:t>для</a:t>
            </a:r>
            <a:r>
              <a:rPr sz="2500" spc="-145" dirty="0">
                <a:latin typeface="Microsoft Sans Serif"/>
                <a:cs typeface="Microsoft Sans Serif"/>
              </a:rPr>
              <a:t> </a:t>
            </a:r>
            <a:r>
              <a:rPr sz="2500" spc="-105" dirty="0">
                <a:latin typeface="Microsoft Sans Serif"/>
                <a:cs typeface="Microsoft Sans Serif"/>
              </a:rPr>
              <a:t>формирования</a:t>
            </a:r>
            <a:r>
              <a:rPr sz="2500" spc="-195" dirty="0">
                <a:latin typeface="Microsoft Sans Serif"/>
                <a:cs typeface="Microsoft Sans Serif"/>
              </a:rPr>
              <a:t> </a:t>
            </a:r>
            <a:r>
              <a:rPr sz="2500" spc="-5" dirty="0">
                <a:latin typeface="Microsoft Sans Serif"/>
                <a:cs typeface="Microsoft Sans Serif"/>
              </a:rPr>
              <a:t>и</a:t>
            </a:r>
            <a:r>
              <a:rPr sz="2500" spc="-150" dirty="0">
                <a:latin typeface="Microsoft Sans Serif"/>
                <a:cs typeface="Microsoft Sans Serif"/>
              </a:rPr>
              <a:t> </a:t>
            </a:r>
            <a:r>
              <a:rPr sz="2500" spc="-120" dirty="0">
                <a:latin typeface="Microsoft Sans Serif"/>
                <a:cs typeface="Microsoft Sans Serif"/>
              </a:rPr>
              <a:t>оценки</a:t>
            </a:r>
            <a:endParaRPr sz="2500" dirty="0">
              <a:latin typeface="Microsoft Sans Serif"/>
              <a:cs typeface="Microsoft Sans Serif"/>
            </a:endParaRPr>
          </a:p>
          <a:p>
            <a:pPr marL="12700" algn="ctr">
              <a:lnSpc>
                <a:spcPct val="100000"/>
              </a:lnSpc>
            </a:pPr>
            <a:r>
              <a:rPr sz="2500" spc="-100" dirty="0">
                <a:latin typeface="Microsoft Sans Serif"/>
                <a:cs typeface="Microsoft Sans Serif"/>
              </a:rPr>
              <a:t>«</a:t>
            </a:r>
            <a:r>
              <a:rPr sz="2500" spc="-204" dirty="0">
                <a:latin typeface="Microsoft Sans Serif"/>
                <a:cs typeface="Microsoft Sans Serif"/>
              </a:rPr>
              <a:t>г</a:t>
            </a:r>
            <a:r>
              <a:rPr sz="2500" spc="-55" dirty="0">
                <a:latin typeface="Microsoft Sans Serif"/>
                <a:cs typeface="Microsoft Sans Serif"/>
              </a:rPr>
              <a:t>л</a:t>
            </a:r>
            <a:r>
              <a:rPr sz="2500" spc="-100" dirty="0">
                <a:latin typeface="Microsoft Sans Serif"/>
                <a:cs typeface="Microsoft Sans Serif"/>
              </a:rPr>
              <a:t>о</a:t>
            </a:r>
            <a:r>
              <a:rPr sz="2500" spc="-165" dirty="0">
                <a:latin typeface="Microsoft Sans Serif"/>
                <a:cs typeface="Microsoft Sans Serif"/>
              </a:rPr>
              <a:t>б</a:t>
            </a:r>
            <a:r>
              <a:rPr sz="2500" spc="-100" dirty="0">
                <a:latin typeface="Microsoft Sans Serif"/>
                <a:cs typeface="Microsoft Sans Serif"/>
              </a:rPr>
              <a:t>а</a:t>
            </a:r>
            <a:r>
              <a:rPr sz="2500" spc="-80" dirty="0">
                <a:latin typeface="Microsoft Sans Serif"/>
                <a:cs typeface="Microsoft Sans Serif"/>
              </a:rPr>
              <a:t>л</a:t>
            </a:r>
            <a:r>
              <a:rPr sz="2500" spc="-110" dirty="0">
                <a:latin typeface="Microsoft Sans Serif"/>
                <a:cs typeface="Microsoft Sans Serif"/>
              </a:rPr>
              <a:t>ь</a:t>
            </a:r>
            <a:r>
              <a:rPr sz="2500" spc="-114" dirty="0">
                <a:latin typeface="Microsoft Sans Serif"/>
                <a:cs typeface="Microsoft Sans Serif"/>
              </a:rPr>
              <a:t>н</a:t>
            </a:r>
            <a:r>
              <a:rPr sz="2500" spc="-90" dirty="0">
                <a:latin typeface="Microsoft Sans Serif"/>
                <a:cs typeface="Microsoft Sans Serif"/>
              </a:rPr>
              <a:t>ы</a:t>
            </a:r>
            <a:r>
              <a:rPr sz="2500" spc="-5" dirty="0">
                <a:latin typeface="Microsoft Sans Serif"/>
                <a:cs typeface="Microsoft Sans Serif"/>
              </a:rPr>
              <a:t>х</a:t>
            </a:r>
            <a:r>
              <a:rPr sz="2500" spc="-175" dirty="0">
                <a:latin typeface="Microsoft Sans Serif"/>
                <a:cs typeface="Microsoft Sans Serif"/>
              </a:rPr>
              <a:t> </a:t>
            </a:r>
            <a:r>
              <a:rPr sz="2500" spc="-235" dirty="0">
                <a:latin typeface="Microsoft Sans Serif"/>
                <a:cs typeface="Microsoft Sans Serif"/>
              </a:rPr>
              <a:t>к</a:t>
            </a:r>
            <a:r>
              <a:rPr sz="2500" spc="-100" dirty="0">
                <a:latin typeface="Microsoft Sans Serif"/>
                <a:cs typeface="Microsoft Sans Serif"/>
              </a:rPr>
              <a:t>о</a:t>
            </a:r>
            <a:r>
              <a:rPr sz="2500" spc="-170" dirty="0">
                <a:latin typeface="Microsoft Sans Serif"/>
                <a:cs typeface="Microsoft Sans Serif"/>
              </a:rPr>
              <a:t>м</a:t>
            </a:r>
            <a:r>
              <a:rPr sz="2500" spc="-135" dirty="0">
                <a:latin typeface="Microsoft Sans Serif"/>
                <a:cs typeface="Microsoft Sans Serif"/>
              </a:rPr>
              <a:t>п</a:t>
            </a:r>
            <a:r>
              <a:rPr sz="2500" spc="-185" dirty="0">
                <a:latin typeface="Microsoft Sans Serif"/>
                <a:cs typeface="Microsoft Sans Serif"/>
              </a:rPr>
              <a:t>е</a:t>
            </a:r>
            <a:r>
              <a:rPr sz="2500" spc="-130" dirty="0">
                <a:latin typeface="Microsoft Sans Serif"/>
                <a:cs typeface="Microsoft Sans Serif"/>
              </a:rPr>
              <a:t>т</a:t>
            </a:r>
            <a:r>
              <a:rPr sz="2500" spc="-100" dirty="0">
                <a:latin typeface="Microsoft Sans Serif"/>
                <a:cs typeface="Microsoft Sans Serif"/>
              </a:rPr>
              <a:t>е</a:t>
            </a:r>
            <a:r>
              <a:rPr sz="2500" spc="-114" dirty="0">
                <a:latin typeface="Microsoft Sans Serif"/>
                <a:cs typeface="Microsoft Sans Serif"/>
              </a:rPr>
              <a:t>н</a:t>
            </a:r>
            <a:r>
              <a:rPr sz="2500" spc="-110" dirty="0">
                <a:latin typeface="Microsoft Sans Serif"/>
                <a:cs typeface="Microsoft Sans Serif"/>
              </a:rPr>
              <a:t>ц</a:t>
            </a:r>
            <a:r>
              <a:rPr sz="2500" spc="-105" dirty="0">
                <a:latin typeface="Microsoft Sans Serif"/>
                <a:cs typeface="Microsoft Sans Serif"/>
              </a:rPr>
              <a:t>ий</a:t>
            </a:r>
            <a:r>
              <a:rPr sz="2500" spc="-100" dirty="0">
                <a:latin typeface="Microsoft Sans Serif"/>
                <a:cs typeface="Microsoft Sans Serif"/>
              </a:rPr>
              <a:t>»</a:t>
            </a:r>
            <a:r>
              <a:rPr sz="2500" spc="-5" dirty="0">
                <a:latin typeface="Microsoft Sans Serif"/>
                <a:cs typeface="Microsoft Sans Serif"/>
              </a:rPr>
              <a:t>.</a:t>
            </a:r>
            <a:endParaRPr sz="2500" dirty="0">
              <a:latin typeface="Microsoft Sans Serif"/>
              <a:cs typeface="Microsoft Sans Serif"/>
            </a:endParaRPr>
          </a:p>
          <a:p>
            <a:pPr marL="12700" marR="5080" algn="ctr">
              <a:lnSpc>
                <a:spcPct val="100000"/>
              </a:lnSpc>
            </a:pPr>
            <a:r>
              <a:rPr sz="2500" spc="-105" dirty="0">
                <a:latin typeface="Microsoft Sans Serif"/>
                <a:cs typeface="Microsoft Sans Serif"/>
              </a:rPr>
              <a:t>Проект</a:t>
            </a:r>
            <a:r>
              <a:rPr sz="2500" spc="-175" dirty="0">
                <a:latin typeface="Microsoft Sans Serif"/>
                <a:cs typeface="Microsoft Sans Serif"/>
              </a:rPr>
              <a:t> </a:t>
            </a:r>
            <a:r>
              <a:rPr sz="2500" spc="-100" dirty="0">
                <a:latin typeface="Microsoft Sans Serif"/>
                <a:cs typeface="Microsoft Sans Serif"/>
              </a:rPr>
              <a:t>«Мониторинг</a:t>
            </a:r>
            <a:r>
              <a:rPr sz="2500" spc="-195" dirty="0">
                <a:latin typeface="Microsoft Sans Serif"/>
                <a:cs typeface="Microsoft Sans Serif"/>
              </a:rPr>
              <a:t> </a:t>
            </a:r>
            <a:r>
              <a:rPr sz="2500" spc="-105" dirty="0">
                <a:latin typeface="Microsoft Sans Serif"/>
                <a:cs typeface="Microsoft Sans Serif"/>
              </a:rPr>
              <a:t>формирования</a:t>
            </a:r>
            <a:r>
              <a:rPr sz="2500" spc="-200" dirty="0">
                <a:latin typeface="Microsoft Sans Serif"/>
                <a:cs typeface="Microsoft Sans Serif"/>
              </a:rPr>
              <a:t> </a:t>
            </a:r>
            <a:r>
              <a:rPr sz="2500" spc="-110" dirty="0" err="1">
                <a:latin typeface="Microsoft Sans Serif"/>
                <a:cs typeface="Microsoft Sans Serif"/>
              </a:rPr>
              <a:t>функциональной</a:t>
            </a:r>
            <a:r>
              <a:rPr sz="2500" spc="-110" dirty="0">
                <a:latin typeface="Microsoft Sans Serif"/>
                <a:cs typeface="Microsoft Sans Serif"/>
              </a:rPr>
              <a:t> </a:t>
            </a:r>
            <a:r>
              <a:rPr lang="ru-RU" sz="2500" spc="-110" dirty="0" smtClean="0">
                <a:latin typeface="Microsoft Sans Serif"/>
                <a:cs typeface="Microsoft Sans Serif"/>
              </a:rPr>
              <a:t> </a:t>
            </a:r>
            <a:r>
              <a:rPr sz="2500" spc="-650" dirty="0" smtClean="0">
                <a:latin typeface="Microsoft Sans Serif"/>
                <a:cs typeface="Microsoft Sans Serif"/>
              </a:rPr>
              <a:t> </a:t>
            </a:r>
            <a:r>
              <a:rPr sz="2500" spc="-145" dirty="0">
                <a:latin typeface="Microsoft Sans Serif"/>
                <a:cs typeface="Microsoft Sans Serif"/>
              </a:rPr>
              <a:t>г</a:t>
            </a:r>
            <a:r>
              <a:rPr sz="2500" spc="-100" dirty="0">
                <a:latin typeface="Microsoft Sans Serif"/>
                <a:cs typeface="Microsoft Sans Serif"/>
              </a:rPr>
              <a:t>ра</a:t>
            </a:r>
            <a:r>
              <a:rPr sz="2500" spc="-170" dirty="0">
                <a:latin typeface="Microsoft Sans Serif"/>
                <a:cs typeface="Microsoft Sans Serif"/>
              </a:rPr>
              <a:t>м</a:t>
            </a:r>
            <a:r>
              <a:rPr sz="2500" spc="-160" dirty="0">
                <a:latin typeface="Microsoft Sans Serif"/>
                <a:cs typeface="Microsoft Sans Serif"/>
              </a:rPr>
              <a:t>о</a:t>
            </a:r>
            <a:r>
              <a:rPr sz="2500" spc="-105" dirty="0">
                <a:latin typeface="Microsoft Sans Serif"/>
                <a:cs typeface="Microsoft Sans Serif"/>
              </a:rPr>
              <a:t>т</a:t>
            </a:r>
            <a:r>
              <a:rPr sz="2500" spc="-114" dirty="0">
                <a:latin typeface="Microsoft Sans Serif"/>
                <a:cs typeface="Microsoft Sans Serif"/>
              </a:rPr>
              <a:t>н</a:t>
            </a:r>
            <a:r>
              <a:rPr sz="2500" spc="-100" dirty="0">
                <a:latin typeface="Microsoft Sans Serif"/>
                <a:cs typeface="Microsoft Sans Serif"/>
              </a:rPr>
              <a:t>ос</a:t>
            </a:r>
            <a:r>
              <a:rPr sz="2500" spc="-105" dirty="0">
                <a:latin typeface="Microsoft Sans Serif"/>
                <a:cs typeface="Microsoft Sans Serif"/>
              </a:rPr>
              <a:t>т</a:t>
            </a:r>
            <a:r>
              <a:rPr sz="2500" spc="-5" dirty="0">
                <a:latin typeface="Microsoft Sans Serif"/>
                <a:cs typeface="Microsoft Sans Serif"/>
              </a:rPr>
              <a:t>и</a:t>
            </a:r>
            <a:r>
              <a:rPr sz="2500" spc="-190" dirty="0">
                <a:latin typeface="Microsoft Sans Serif"/>
                <a:cs typeface="Microsoft Sans Serif"/>
              </a:rPr>
              <a:t> </a:t>
            </a:r>
            <a:r>
              <a:rPr sz="2500" spc="-100" dirty="0">
                <a:latin typeface="Microsoft Sans Serif"/>
                <a:cs typeface="Microsoft Sans Serif"/>
              </a:rPr>
              <a:t>у</a:t>
            </a:r>
            <a:r>
              <a:rPr sz="2500" spc="-135" dirty="0">
                <a:latin typeface="Microsoft Sans Serif"/>
                <a:cs typeface="Microsoft Sans Serif"/>
              </a:rPr>
              <a:t>ч</a:t>
            </a:r>
            <a:r>
              <a:rPr sz="2500" spc="-100" dirty="0">
                <a:latin typeface="Microsoft Sans Serif"/>
                <a:cs typeface="Microsoft Sans Serif"/>
              </a:rPr>
              <a:t>ащ</a:t>
            </a:r>
            <a:r>
              <a:rPr sz="2500" spc="-105" dirty="0">
                <a:latin typeface="Microsoft Sans Serif"/>
                <a:cs typeface="Microsoft Sans Serif"/>
              </a:rPr>
              <a:t>и</a:t>
            </a:r>
            <a:r>
              <a:rPr sz="2500" spc="-150" dirty="0">
                <a:latin typeface="Microsoft Sans Serif"/>
                <a:cs typeface="Microsoft Sans Serif"/>
              </a:rPr>
              <a:t>х</a:t>
            </a:r>
            <a:r>
              <a:rPr sz="2500" spc="-100" dirty="0">
                <a:latin typeface="Microsoft Sans Serif"/>
                <a:cs typeface="Microsoft Sans Serif"/>
              </a:rPr>
              <a:t>ся</a:t>
            </a:r>
            <a:r>
              <a:rPr sz="2500" spc="-5" dirty="0">
                <a:latin typeface="Microsoft Sans Serif"/>
                <a:cs typeface="Microsoft Sans Serif"/>
              </a:rPr>
              <a:t>»</a:t>
            </a:r>
            <a:endParaRPr sz="25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359607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36228" y="5699252"/>
            <a:ext cx="65405" cy="19685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550" spc="5" dirty="0">
                <a:latin typeface="Microsoft Sans Serif"/>
                <a:cs typeface="Microsoft Sans Serif"/>
              </a:rPr>
              <a:t>3</a:t>
            </a:r>
            <a:endParaRPr sz="55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50" spc="5" dirty="0">
                <a:latin typeface="Microsoft Sans Serif"/>
                <a:cs typeface="Microsoft Sans Serif"/>
              </a:rPr>
              <a:t>6</a:t>
            </a:r>
            <a:endParaRPr sz="550">
              <a:latin typeface="Microsoft Sans Serif"/>
              <a:cs typeface="Microsoft Sans Serif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5940" y="580085"/>
            <a:ext cx="8400288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375" dirty="0"/>
              <a:t>Д</a:t>
            </a:r>
            <a:r>
              <a:rPr sz="2800" spc="-100" dirty="0"/>
              <a:t>е</a:t>
            </a:r>
            <a:r>
              <a:rPr sz="2800" spc="-105" dirty="0"/>
              <a:t>фи</a:t>
            </a:r>
            <a:r>
              <a:rPr sz="2800" spc="-110" dirty="0"/>
              <a:t>ц</a:t>
            </a:r>
            <a:r>
              <a:rPr sz="2800" spc="-105" dirty="0"/>
              <a:t>и</a:t>
            </a:r>
            <a:r>
              <a:rPr sz="2800" spc="-100" dirty="0"/>
              <a:t>т</a:t>
            </a:r>
            <a:r>
              <a:rPr sz="2800" dirty="0"/>
              <a:t>ы</a:t>
            </a:r>
            <a:r>
              <a:rPr sz="2800" spc="-175" dirty="0"/>
              <a:t> </a:t>
            </a:r>
            <a:r>
              <a:rPr sz="2800" spc="-5" dirty="0"/>
              <a:t>и</a:t>
            </a:r>
            <a:r>
              <a:rPr sz="2800" spc="-175" dirty="0"/>
              <a:t> </a:t>
            </a:r>
            <a:r>
              <a:rPr sz="2800" spc="-215" dirty="0"/>
              <a:t>з</a:t>
            </a:r>
            <a:r>
              <a:rPr sz="2800" spc="-160" dirty="0"/>
              <a:t>а</a:t>
            </a:r>
            <a:r>
              <a:rPr sz="2800" spc="-100" dirty="0"/>
              <a:t>т</a:t>
            </a:r>
            <a:r>
              <a:rPr sz="2800" spc="-135" dirty="0"/>
              <a:t>р</a:t>
            </a:r>
            <a:r>
              <a:rPr sz="2800" spc="-195" dirty="0"/>
              <a:t>у</a:t>
            </a:r>
            <a:r>
              <a:rPr sz="2800" spc="-100" dirty="0"/>
              <a:t>д</a:t>
            </a:r>
            <a:r>
              <a:rPr sz="2800" spc="-110" dirty="0"/>
              <a:t>н</a:t>
            </a:r>
            <a:r>
              <a:rPr sz="2800" spc="-100" dirty="0"/>
              <a:t>е</a:t>
            </a:r>
            <a:r>
              <a:rPr sz="2800" spc="-110" dirty="0"/>
              <a:t>н</a:t>
            </a:r>
            <a:r>
              <a:rPr sz="2800" spc="-105" dirty="0"/>
              <a:t>ия</a:t>
            </a:r>
            <a:r>
              <a:rPr sz="2800" spc="-5" dirty="0"/>
              <a:t>,</a:t>
            </a:r>
            <a:r>
              <a:rPr sz="2800" spc="-190" dirty="0"/>
              <a:t> </a:t>
            </a:r>
            <a:r>
              <a:rPr sz="2800" spc="-100" dirty="0"/>
              <a:t>в</a:t>
            </a:r>
            <a:r>
              <a:rPr sz="2800" spc="-105" dirty="0"/>
              <a:t>ыя</a:t>
            </a:r>
            <a:r>
              <a:rPr sz="2800" spc="-155" dirty="0"/>
              <a:t>в</a:t>
            </a:r>
            <a:r>
              <a:rPr sz="2800" spc="-70" dirty="0"/>
              <a:t>л</a:t>
            </a:r>
            <a:r>
              <a:rPr sz="2800" spc="-100" dirty="0"/>
              <a:t>е</a:t>
            </a:r>
            <a:r>
              <a:rPr sz="2800" spc="-110" dirty="0"/>
              <a:t>нн</a:t>
            </a:r>
            <a:r>
              <a:rPr sz="2800" spc="-105" dirty="0"/>
              <a:t>ы</a:t>
            </a:r>
            <a:r>
              <a:rPr sz="2800" spc="-5" dirty="0"/>
              <a:t>е</a:t>
            </a:r>
            <a:r>
              <a:rPr sz="2800" spc="-180" dirty="0"/>
              <a:t> </a:t>
            </a:r>
            <a:r>
              <a:rPr sz="2800" dirty="0"/>
              <a:t>в  </a:t>
            </a:r>
            <a:r>
              <a:rPr sz="2800" spc="-95" dirty="0"/>
              <a:t>р</a:t>
            </a:r>
            <a:r>
              <a:rPr sz="2800" spc="-160" dirty="0"/>
              <a:t>е</a:t>
            </a:r>
            <a:r>
              <a:rPr sz="2800" spc="-250" dirty="0"/>
              <a:t>з</a:t>
            </a:r>
            <a:r>
              <a:rPr sz="2800" spc="-160" dirty="0"/>
              <a:t>у</a:t>
            </a:r>
            <a:r>
              <a:rPr sz="2800" spc="-70" dirty="0"/>
              <a:t>л</a:t>
            </a:r>
            <a:r>
              <a:rPr sz="2800" spc="-330" dirty="0"/>
              <a:t>ь</a:t>
            </a:r>
            <a:r>
              <a:rPr sz="2800" spc="-135" dirty="0"/>
              <a:t>т</a:t>
            </a:r>
            <a:r>
              <a:rPr sz="2800" spc="-160" dirty="0"/>
              <a:t>а</a:t>
            </a:r>
            <a:r>
              <a:rPr sz="2800" spc="-135" dirty="0"/>
              <a:t>т</a:t>
            </a:r>
            <a:r>
              <a:rPr sz="2800" spc="-5" dirty="0"/>
              <a:t>е</a:t>
            </a:r>
            <a:r>
              <a:rPr sz="2800" spc="-165" dirty="0"/>
              <a:t> </a:t>
            </a:r>
            <a:r>
              <a:rPr sz="2800" spc="-180" dirty="0"/>
              <a:t>м</a:t>
            </a:r>
            <a:r>
              <a:rPr sz="2800" spc="-95" dirty="0"/>
              <a:t>ас</a:t>
            </a:r>
            <a:r>
              <a:rPr sz="2800" spc="-105" dirty="0"/>
              <a:t>ш</a:t>
            </a:r>
            <a:r>
              <a:rPr sz="2800" spc="-135" dirty="0"/>
              <a:t>т</a:t>
            </a:r>
            <a:r>
              <a:rPr sz="2800" spc="-95" dirty="0"/>
              <a:t>а</a:t>
            </a:r>
            <a:r>
              <a:rPr sz="2800" spc="-110" dirty="0"/>
              <a:t>бн</a:t>
            </a:r>
            <a:r>
              <a:rPr sz="2800" spc="-95" dirty="0"/>
              <a:t>о</a:t>
            </a:r>
            <a:r>
              <a:rPr sz="2800" spc="-5" dirty="0"/>
              <a:t>й</a:t>
            </a:r>
            <a:r>
              <a:rPr sz="2800" spc="-170" dirty="0"/>
              <a:t> </a:t>
            </a:r>
            <a:r>
              <a:rPr sz="2800" spc="-95" dirty="0"/>
              <a:t>а</a:t>
            </a:r>
            <a:r>
              <a:rPr sz="2800" spc="-145" dirty="0"/>
              <a:t>п</a:t>
            </a:r>
            <a:r>
              <a:rPr sz="2800" spc="-95" dirty="0"/>
              <a:t>ро</a:t>
            </a:r>
            <a:r>
              <a:rPr sz="2800" spc="-170" dirty="0"/>
              <a:t>б</a:t>
            </a:r>
            <a:r>
              <a:rPr sz="2800" spc="-95" dirty="0"/>
              <a:t>а</a:t>
            </a:r>
            <a:r>
              <a:rPr sz="2800" spc="-114" dirty="0"/>
              <a:t>ц</a:t>
            </a:r>
            <a:r>
              <a:rPr sz="2800" spc="-105" dirty="0"/>
              <a:t>и</a:t>
            </a:r>
            <a:r>
              <a:rPr sz="2800" spc="-5" dirty="0"/>
              <a:t>и</a:t>
            </a:r>
            <a:endParaRPr sz="2800" dirty="0"/>
          </a:p>
        </p:txBody>
      </p:sp>
      <p:sp>
        <p:nvSpPr>
          <p:cNvPr id="4" name="object 4"/>
          <p:cNvSpPr txBox="1">
            <a:spLocks noGrp="1"/>
          </p:cNvSpPr>
          <p:nvPr>
            <p:ph sz="half" idx="2"/>
          </p:nvPr>
        </p:nvSpPr>
        <p:spPr>
          <a:xfrm>
            <a:off x="527381" y="1598515"/>
            <a:ext cx="3862754" cy="44078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6167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Дефициты</a:t>
            </a:r>
            <a:r>
              <a:rPr spc="5" dirty="0"/>
              <a:t> </a:t>
            </a:r>
            <a:r>
              <a:rPr spc="-10" dirty="0"/>
              <a:t>познавательной </a:t>
            </a:r>
            <a:r>
              <a:rPr spc="-484" dirty="0"/>
              <a:t> </a:t>
            </a:r>
            <a:r>
              <a:rPr spc="-10" dirty="0"/>
              <a:t>деятельности</a:t>
            </a:r>
            <a:r>
              <a:rPr spc="30" dirty="0"/>
              <a:t> </a:t>
            </a:r>
            <a:r>
              <a:rPr spc="-15" dirty="0"/>
              <a:t>учащихся:</a:t>
            </a:r>
          </a:p>
          <a:p>
            <a:pPr marL="194945" marR="346075" indent="-182880">
              <a:lnSpc>
                <a:spcPct val="100000"/>
              </a:lnSpc>
              <a:buClr>
                <a:srgbClr val="5F76B4"/>
              </a:buClr>
              <a:buSzPct val="83333"/>
              <a:buChar char="•"/>
              <a:tabLst>
                <a:tab pos="195580" algn="l"/>
              </a:tabLst>
            </a:pPr>
            <a:r>
              <a:rPr b="0" spc="-25" dirty="0">
                <a:latin typeface="Microsoft Sans Serif"/>
                <a:cs typeface="Microsoft Sans Serif"/>
              </a:rPr>
              <a:t>высказывают</a:t>
            </a:r>
            <a:r>
              <a:rPr b="0" spc="30" dirty="0">
                <a:latin typeface="Microsoft Sans Serif"/>
                <a:cs typeface="Microsoft Sans Serif"/>
              </a:rPr>
              <a:t> </a:t>
            </a:r>
            <a:r>
              <a:rPr b="0" spc="-10" dirty="0">
                <a:latin typeface="Microsoft Sans Serif"/>
                <a:cs typeface="Microsoft Sans Serif"/>
              </a:rPr>
              <a:t>свое</a:t>
            </a:r>
            <a:r>
              <a:rPr b="0" spc="20" dirty="0">
                <a:latin typeface="Microsoft Sans Serif"/>
                <a:cs typeface="Microsoft Sans Serif"/>
              </a:rPr>
              <a:t> </a:t>
            </a:r>
            <a:r>
              <a:rPr b="0" spc="-15" dirty="0">
                <a:latin typeface="Microsoft Sans Serif"/>
                <a:cs typeface="Microsoft Sans Serif"/>
              </a:rPr>
              <a:t>мнение</a:t>
            </a:r>
            <a:r>
              <a:rPr b="0" spc="10" dirty="0">
                <a:latin typeface="Microsoft Sans Serif"/>
                <a:cs typeface="Microsoft Sans Serif"/>
              </a:rPr>
              <a:t> или </a:t>
            </a:r>
            <a:r>
              <a:rPr b="0" spc="-465" dirty="0">
                <a:latin typeface="Microsoft Sans Serif"/>
                <a:cs typeface="Microsoft Sans Serif"/>
              </a:rPr>
              <a:t> </a:t>
            </a:r>
            <a:r>
              <a:rPr b="0" spc="-10" dirty="0" err="1">
                <a:latin typeface="Microsoft Sans Serif"/>
                <a:cs typeface="Microsoft Sans Serif"/>
              </a:rPr>
              <a:t>отношение</a:t>
            </a:r>
            <a:r>
              <a:rPr b="0" spc="-10" dirty="0">
                <a:latin typeface="Microsoft Sans Serif"/>
                <a:cs typeface="Microsoft Sans Serif"/>
              </a:rPr>
              <a:t> </a:t>
            </a:r>
            <a:r>
              <a:rPr b="0" spc="-114" dirty="0" smtClean="0">
                <a:latin typeface="Microsoft Sans Serif"/>
                <a:cs typeface="Microsoft Sans Serif"/>
              </a:rPr>
              <a:t>к</a:t>
            </a:r>
            <a:r>
              <a:rPr lang="ru-RU" b="0" spc="-114" dirty="0" smtClean="0">
                <a:latin typeface="Microsoft Sans Serif"/>
                <a:cs typeface="Microsoft Sans Serif"/>
              </a:rPr>
              <a:t> </a:t>
            </a:r>
            <a:r>
              <a:rPr b="0" spc="-110" dirty="0" smtClean="0">
                <a:latin typeface="Microsoft Sans Serif"/>
                <a:cs typeface="Microsoft Sans Serif"/>
              </a:rPr>
              <a:t> </a:t>
            </a:r>
            <a:r>
              <a:rPr b="0" spc="-10" dirty="0">
                <a:latin typeface="Microsoft Sans Serif"/>
                <a:cs typeface="Microsoft Sans Serif"/>
              </a:rPr>
              <a:t>ситуации </a:t>
            </a:r>
            <a:r>
              <a:rPr b="0" spc="-5" dirty="0">
                <a:latin typeface="Microsoft Sans Serif"/>
                <a:cs typeface="Microsoft Sans Serif"/>
              </a:rPr>
              <a:t>и </a:t>
            </a:r>
            <a:r>
              <a:rPr b="0" spc="-10" dirty="0">
                <a:latin typeface="Microsoft Sans Serif"/>
                <a:cs typeface="Microsoft Sans Serif"/>
              </a:rPr>
              <a:t>«не </a:t>
            </a:r>
            <a:r>
              <a:rPr b="0" spc="-5" dirty="0">
                <a:latin typeface="Microsoft Sans Serif"/>
                <a:cs typeface="Microsoft Sans Serif"/>
              </a:rPr>
              <a:t> видят»</a:t>
            </a:r>
            <a:r>
              <a:rPr b="0" dirty="0">
                <a:latin typeface="Microsoft Sans Serif"/>
                <a:cs typeface="Microsoft Sans Serif"/>
              </a:rPr>
              <a:t> </a:t>
            </a:r>
            <a:r>
              <a:rPr b="0" spc="-10" dirty="0">
                <a:latin typeface="Microsoft Sans Serif"/>
                <a:cs typeface="Microsoft Sans Serif"/>
              </a:rPr>
              <a:t>требование</a:t>
            </a:r>
            <a:r>
              <a:rPr b="0" spc="20" dirty="0">
                <a:latin typeface="Microsoft Sans Serif"/>
                <a:cs typeface="Microsoft Sans Serif"/>
              </a:rPr>
              <a:t> </a:t>
            </a:r>
            <a:r>
              <a:rPr b="0" spc="-15" dirty="0">
                <a:latin typeface="Microsoft Sans Serif"/>
                <a:cs typeface="Microsoft Sans Serif"/>
              </a:rPr>
              <a:t>задания;</a:t>
            </a:r>
          </a:p>
          <a:p>
            <a:pPr marL="194945" marR="1003935" indent="-182880">
              <a:lnSpc>
                <a:spcPct val="100000"/>
              </a:lnSpc>
              <a:buClr>
                <a:srgbClr val="5F76B4"/>
              </a:buClr>
              <a:buSzPct val="83333"/>
              <a:buChar char="•"/>
              <a:tabLst>
                <a:tab pos="195580" algn="l"/>
              </a:tabLst>
            </a:pPr>
            <a:r>
              <a:rPr b="0" spc="-25" dirty="0">
                <a:latin typeface="Microsoft Sans Serif"/>
                <a:cs typeface="Microsoft Sans Serif"/>
              </a:rPr>
              <a:t>затрудняются </a:t>
            </a:r>
            <a:r>
              <a:rPr b="0" spc="-15" dirty="0">
                <a:latin typeface="Microsoft Sans Serif"/>
                <a:cs typeface="Microsoft Sans Serif"/>
              </a:rPr>
              <a:t>приводить </a:t>
            </a:r>
            <a:r>
              <a:rPr b="0" spc="-465" dirty="0">
                <a:latin typeface="Microsoft Sans Serif"/>
                <a:cs typeface="Microsoft Sans Serif"/>
              </a:rPr>
              <a:t> </a:t>
            </a:r>
            <a:r>
              <a:rPr b="0" spc="-15" dirty="0">
                <a:latin typeface="Microsoft Sans Serif"/>
                <a:cs typeface="Microsoft Sans Serif"/>
              </a:rPr>
              <a:t>примеры;</a:t>
            </a:r>
          </a:p>
          <a:p>
            <a:pPr marL="194945" marR="101600" indent="-182880">
              <a:lnSpc>
                <a:spcPct val="100000"/>
              </a:lnSpc>
              <a:spcBef>
                <a:spcPts val="5"/>
              </a:spcBef>
              <a:buClr>
                <a:srgbClr val="5F76B4"/>
              </a:buClr>
              <a:buSzPct val="83333"/>
              <a:buChar char="•"/>
              <a:tabLst>
                <a:tab pos="195580" algn="l"/>
              </a:tabLst>
            </a:pPr>
            <a:r>
              <a:rPr b="0" spc="-10" dirty="0">
                <a:latin typeface="Microsoft Sans Serif"/>
                <a:cs typeface="Microsoft Sans Serif"/>
              </a:rPr>
              <a:t>дают</a:t>
            </a:r>
            <a:r>
              <a:rPr b="0" spc="-5" dirty="0">
                <a:latin typeface="Microsoft Sans Serif"/>
                <a:cs typeface="Microsoft Sans Serif"/>
              </a:rPr>
              <a:t> «правильный»</a:t>
            </a:r>
            <a:r>
              <a:rPr b="0" spc="25" dirty="0">
                <a:latin typeface="Microsoft Sans Serif"/>
                <a:cs typeface="Microsoft Sans Serif"/>
              </a:rPr>
              <a:t> </a:t>
            </a:r>
            <a:r>
              <a:rPr b="0" spc="-60" dirty="0">
                <a:latin typeface="Microsoft Sans Serif"/>
                <a:cs typeface="Microsoft Sans Serif"/>
              </a:rPr>
              <a:t>ответ, </a:t>
            </a:r>
            <a:r>
              <a:rPr b="0" spc="-55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повторяя</a:t>
            </a:r>
            <a:r>
              <a:rPr b="0" spc="40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формулировку</a:t>
            </a:r>
            <a:r>
              <a:rPr b="0" spc="40" dirty="0">
                <a:latin typeface="Microsoft Sans Serif"/>
                <a:cs typeface="Microsoft Sans Serif"/>
              </a:rPr>
              <a:t> </a:t>
            </a:r>
            <a:r>
              <a:rPr b="0" spc="-15" dirty="0">
                <a:latin typeface="Microsoft Sans Serif"/>
                <a:cs typeface="Microsoft Sans Serif"/>
              </a:rPr>
              <a:t>вопроса </a:t>
            </a:r>
            <a:r>
              <a:rPr b="0" spc="-465" dirty="0">
                <a:latin typeface="Microsoft Sans Serif"/>
                <a:cs typeface="Microsoft Sans Serif"/>
              </a:rPr>
              <a:t> </a:t>
            </a:r>
            <a:r>
              <a:rPr b="0" spc="5" dirty="0">
                <a:latin typeface="Microsoft Sans Serif"/>
                <a:cs typeface="Microsoft Sans Serif"/>
              </a:rPr>
              <a:t>или</a:t>
            </a:r>
            <a:r>
              <a:rPr b="0" spc="-5" dirty="0">
                <a:latin typeface="Microsoft Sans Serif"/>
                <a:cs typeface="Microsoft Sans Serif"/>
              </a:rPr>
              <a:t> </a:t>
            </a:r>
            <a:r>
              <a:rPr b="0" spc="-15" dirty="0">
                <a:latin typeface="Microsoft Sans Serif"/>
                <a:cs typeface="Microsoft Sans Serif"/>
              </a:rPr>
              <a:t>приводя</a:t>
            </a:r>
            <a:r>
              <a:rPr b="0" spc="10" dirty="0">
                <a:latin typeface="Microsoft Sans Serif"/>
                <a:cs typeface="Microsoft Sans Serif"/>
              </a:rPr>
              <a:t> </a:t>
            </a:r>
            <a:r>
              <a:rPr b="0" spc="-10" dirty="0">
                <a:latin typeface="Microsoft Sans Serif"/>
                <a:cs typeface="Microsoft Sans Serif"/>
              </a:rPr>
              <a:t>цитату</a:t>
            </a:r>
            <a:r>
              <a:rPr b="0" spc="-15" dirty="0">
                <a:latin typeface="Microsoft Sans Serif"/>
                <a:cs typeface="Microsoft Sans Serif"/>
              </a:rPr>
              <a:t> </a:t>
            </a:r>
            <a:r>
              <a:rPr b="0" spc="-40" dirty="0">
                <a:latin typeface="Microsoft Sans Serif"/>
                <a:cs typeface="Microsoft Sans Serif"/>
              </a:rPr>
              <a:t>из</a:t>
            </a:r>
            <a:r>
              <a:rPr b="0" dirty="0">
                <a:latin typeface="Microsoft Sans Serif"/>
                <a:cs typeface="Microsoft Sans Serif"/>
              </a:rPr>
              <a:t> </a:t>
            </a:r>
            <a:r>
              <a:rPr b="0" spc="-15" dirty="0">
                <a:latin typeface="Microsoft Sans Serif"/>
                <a:cs typeface="Microsoft Sans Serif"/>
              </a:rPr>
              <a:t>задания;</a:t>
            </a:r>
          </a:p>
          <a:p>
            <a:pPr marL="194945" marR="1138555" indent="-182880">
              <a:lnSpc>
                <a:spcPct val="100000"/>
              </a:lnSpc>
              <a:buClr>
                <a:srgbClr val="5F76B4"/>
              </a:buClr>
              <a:buSzPct val="83333"/>
              <a:buChar char="•"/>
              <a:tabLst>
                <a:tab pos="195580" algn="l"/>
              </a:tabLst>
            </a:pPr>
            <a:r>
              <a:rPr b="0" spc="-25" dirty="0">
                <a:latin typeface="Microsoft Sans Serif"/>
                <a:cs typeface="Microsoft Sans Serif"/>
              </a:rPr>
              <a:t>затрудняются </a:t>
            </a:r>
            <a:r>
              <a:rPr b="0" spc="-10" dirty="0">
                <a:latin typeface="Microsoft Sans Serif"/>
                <a:cs typeface="Microsoft Sans Serif"/>
              </a:rPr>
              <a:t>привести </a:t>
            </a:r>
            <a:r>
              <a:rPr b="0" spc="-465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аргументы</a:t>
            </a:r>
          </a:p>
          <a:p>
            <a:pPr marL="194945" marR="5080">
              <a:lnSpc>
                <a:spcPct val="100000"/>
              </a:lnSpc>
            </a:pPr>
            <a:r>
              <a:rPr b="0" spc="-25" dirty="0">
                <a:latin typeface="Microsoft Sans Serif"/>
                <a:cs typeface="Microsoft Sans Serif"/>
              </a:rPr>
              <a:t>«за»</a:t>
            </a:r>
            <a:r>
              <a:rPr b="0" dirty="0">
                <a:latin typeface="Microsoft Sans Serif"/>
                <a:cs typeface="Microsoft Sans Serif"/>
              </a:rPr>
              <a:t> </a:t>
            </a:r>
            <a:r>
              <a:rPr b="0" spc="10" dirty="0">
                <a:latin typeface="Microsoft Sans Serif"/>
                <a:cs typeface="Microsoft Sans Serif"/>
              </a:rPr>
              <a:t>или</a:t>
            </a:r>
            <a:r>
              <a:rPr b="0" spc="-10" dirty="0">
                <a:latin typeface="Microsoft Sans Serif"/>
                <a:cs typeface="Microsoft Sans Serif"/>
              </a:rPr>
              <a:t> </a:t>
            </a:r>
            <a:r>
              <a:rPr b="0" spc="-15" dirty="0">
                <a:latin typeface="Microsoft Sans Serif"/>
                <a:cs typeface="Microsoft Sans Serif"/>
              </a:rPr>
              <a:t>«против»</a:t>
            </a:r>
            <a:r>
              <a:rPr b="0" spc="15" dirty="0">
                <a:latin typeface="Microsoft Sans Serif"/>
                <a:cs typeface="Microsoft Sans Serif"/>
              </a:rPr>
              <a:t> </a:t>
            </a:r>
            <a:r>
              <a:rPr b="0" spc="-15" dirty="0">
                <a:latin typeface="Microsoft Sans Serif"/>
                <a:cs typeface="Microsoft Sans Serif"/>
              </a:rPr>
              <a:t>определенных </a:t>
            </a:r>
            <a:r>
              <a:rPr b="0" spc="-459" dirty="0">
                <a:latin typeface="Microsoft Sans Serif"/>
                <a:cs typeface="Microsoft Sans Serif"/>
              </a:rPr>
              <a:t> </a:t>
            </a:r>
            <a:r>
              <a:rPr b="0" spc="-10" dirty="0">
                <a:latin typeface="Microsoft Sans Serif"/>
                <a:cs typeface="Microsoft Sans Serif"/>
              </a:rPr>
              <a:t>мнений,</a:t>
            </a:r>
            <a:r>
              <a:rPr b="0" spc="10" dirty="0">
                <a:latin typeface="Microsoft Sans Serif"/>
                <a:cs typeface="Microsoft Sans Serif"/>
              </a:rPr>
              <a:t> </a:t>
            </a:r>
            <a:r>
              <a:rPr b="0" spc="-15" dirty="0">
                <a:latin typeface="Microsoft Sans Serif"/>
                <a:cs typeface="Microsoft Sans Serif"/>
              </a:rPr>
              <a:t>суждений,</a:t>
            </a:r>
            <a:r>
              <a:rPr b="0" spc="20" dirty="0">
                <a:latin typeface="Microsoft Sans Serif"/>
                <a:cs typeface="Microsoft Sans Serif"/>
              </a:rPr>
              <a:t> </a:t>
            </a:r>
            <a:r>
              <a:rPr b="0" spc="-45" dirty="0">
                <a:latin typeface="Microsoft Sans Serif"/>
                <a:cs typeface="Microsoft Sans Serif"/>
              </a:rPr>
              <a:t>точек</a:t>
            </a:r>
            <a:r>
              <a:rPr b="0" spc="15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зрения; </a:t>
            </a:r>
            <a:r>
              <a:rPr b="0" spc="-15" dirty="0">
                <a:latin typeface="Microsoft Sans Serif"/>
                <a:cs typeface="Microsoft Sans Serif"/>
              </a:rPr>
              <a:t> </a:t>
            </a:r>
            <a:r>
              <a:rPr b="0" spc="-10" dirty="0">
                <a:latin typeface="Microsoft Sans Serif"/>
                <a:cs typeface="Microsoft Sans Serif"/>
              </a:rPr>
              <a:t>привести</a:t>
            </a:r>
            <a:r>
              <a:rPr b="0" spc="10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различные</a:t>
            </a:r>
            <a:r>
              <a:rPr b="0" spc="10" dirty="0">
                <a:latin typeface="Microsoft Sans Serif"/>
                <a:cs typeface="Microsoft Sans Serif"/>
              </a:rPr>
              <a:t> </a:t>
            </a:r>
            <a:r>
              <a:rPr b="0" spc="-45" dirty="0">
                <a:latin typeface="Microsoft Sans Serif"/>
                <a:cs typeface="Microsoft Sans Serif"/>
              </a:rPr>
              <a:t>точки</a:t>
            </a:r>
            <a:r>
              <a:rPr b="0" spc="15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зрения </a:t>
            </a:r>
            <a:r>
              <a:rPr b="0" spc="-465" dirty="0">
                <a:latin typeface="Microsoft Sans Serif"/>
                <a:cs typeface="Microsoft Sans Serif"/>
              </a:rPr>
              <a:t> </a:t>
            </a:r>
            <a:r>
              <a:rPr b="0" spc="-10" dirty="0">
                <a:latin typeface="Microsoft Sans Serif"/>
                <a:cs typeface="Microsoft Sans Serif"/>
              </a:rPr>
              <a:t>на</a:t>
            </a:r>
            <a:r>
              <a:rPr b="0" spc="15" dirty="0">
                <a:latin typeface="Microsoft Sans Serif"/>
                <a:cs typeface="Microsoft Sans Serif"/>
              </a:rPr>
              <a:t> </a:t>
            </a:r>
            <a:r>
              <a:rPr b="0" spc="-20" dirty="0">
                <a:latin typeface="Microsoft Sans Serif"/>
                <a:cs typeface="Microsoft Sans Serif"/>
              </a:rPr>
              <a:t>проблему</a:t>
            </a:r>
            <a:r>
              <a:rPr b="0" spc="15" dirty="0">
                <a:latin typeface="Microsoft Sans Serif"/>
                <a:cs typeface="Microsoft Sans Serif"/>
              </a:rPr>
              <a:t> </a:t>
            </a:r>
            <a:r>
              <a:rPr b="0" spc="5" dirty="0">
                <a:latin typeface="Microsoft Sans Serif"/>
                <a:cs typeface="Microsoft Sans Serif"/>
              </a:rPr>
              <a:t>или</a:t>
            </a:r>
            <a:r>
              <a:rPr b="0" dirty="0">
                <a:latin typeface="Microsoft Sans Serif"/>
                <a:cs typeface="Microsoft Sans Serif"/>
              </a:rPr>
              <a:t> </a:t>
            </a:r>
            <a:r>
              <a:rPr b="0" spc="-5" dirty="0">
                <a:latin typeface="Microsoft Sans Serif"/>
                <a:cs typeface="Microsoft Sans Serif"/>
              </a:rPr>
              <a:t>ситуацию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773929" y="2921635"/>
            <a:ext cx="208279" cy="2451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spc="-10" dirty="0">
                <a:solidFill>
                  <a:srgbClr val="624D36"/>
                </a:solidFill>
                <a:latin typeface="MS Gothic"/>
                <a:cs typeface="MS Gothic"/>
              </a:rPr>
              <a:t>＞</a:t>
            </a:r>
            <a:endParaRPr sz="1450">
              <a:latin typeface="MS Gothic"/>
              <a:cs typeface="MS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73929" y="3744544"/>
            <a:ext cx="208915" cy="2457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spc="-10" dirty="0">
                <a:solidFill>
                  <a:srgbClr val="624D36"/>
                </a:solidFill>
                <a:latin typeface="MS Gothic"/>
                <a:cs typeface="MS Gothic"/>
              </a:rPr>
              <a:t>＞</a:t>
            </a:r>
            <a:endParaRPr sz="1450">
              <a:latin typeface="MS Gothic"/>
              <a:cs typeface="MS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73929" y="4293489"/>
            <a:ext cx="208279" cy="2451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spc="-10" dirty="0">
                <a:solidFill>
                  <a:srgbClr val="624D36"/>
                </a:solidFill>
                <a:latin typeface="MS Gothic"/>
                <a:cs typeface="MS Gothic"/>
              </a:rPr>
              <a:t>＞</a:t>
            </a:r>
            <a:endParaRPr sz="1450">
              <a:latin typeface="MS Gothic"/>
              <a:cs typeface="MS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73929" y="4842128"/>
            <a:ext cx="208279" cy="2451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spc="-10" dirty="0">
                <a:solidFill>
                  <a:srgbClr val="624D36"/>
                </a:solidFill>
                <a:latin typeface="MS Gothic"/>
                <a:cs typeface="MS Gothic"/>
              </a:rPr>
              <a:t>＞</a:t>
            </a:r>
            <a:endParaRPr sz="1450">
              <a:latin typeface="MS Gothic"/>
              <a:cs typeface="MS Gothic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sz="half" idx="3"/>
          </p:nvPr>
        </p:nvSpPr>
        <p:spPr>
          <a:xfrm>
            <a:off x="4709160" y="1577340"/>
            <a:ext cx="4111312" cy="4198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dirty="0"/>
              <a:t>Дефициты,</a:t>
            </a:r>
            <a:r>
              <a:rPr sz="2000" spc="25" dirty="0"/>
              <a:t> </a:t>
            </a:r>
            <a:r>
              <a:rPr sz="2000" spc="-10" dirty="0"/>
              <a:t>связанные</a:t>
            </a:r>
            <a:r>
              <a:rPr sz="2000" spc="-15" dirty="0"/>
              <a:t> </a:t>
            </a:r>
            <a:r>
              <a:rPr sz="2000" dirty="0"/>
              <a:t>с</a:t>
            </a:r>
          </a:p>
          <a:p>
            <a:pPr marL="12700" marR="605790">
              <a:lnSpc>
                <a:spcPct val="100000"/>
              </a:lnSpc>
            </a:pPr>
            <a:r>
              <a:rPr sz="2000" spc="-10" dirty="0"/>
              <a:t>организацией</a:t>
            </a:r>
            <a:r>
              <a:rPr sz="2000" spc="10" dirty="0"/>
              <a:t> </a:t>
            </a:r>
            <a:r>
              <a:rPr sz="2000" spc="-10" dirty="0"/>
              <a:t>деятельности </a:t>
            </a:r>
            <a:r>
              <a:rPr sz="2000" spc="-484" dirty="0"/>
              <a:t> </a:t>
            </a:r>
            <a:r>
              <a:rPr sz="2000" spc="-15" dirty="0"/>
              <a:t>учащихся:</a:t>
            </a:r>
          </a:p>
          <a:p>
            <a:pPr marL="908685" marR="5080">
              <a:lnSpc>
                <a:spcPct val="100000"/>
              </a:lnSpc>
            </a:pPr>
            <a:r>
              <a:rPr sz="2000" b="0" spc="-10" dirty="0">
                <a:latin typeface="Microsoft Sans Serif"/>
                <a:cs typeface="Microsoft Sans Serif"/>
              </a:rPr>
              <a:t>не</a:t>
            </a:r>
            <a:r>
              <a:rPr sz="2000" b="0" spc="15" dirty="0">
                <a:latin typeface="Microsoft Sans Serif"/>
                <a:cs typeface="Microsoft Sans Serif"/>
              </a:rPr>
              <a:t> </a:t>
            </a:r>
            <a:r>
              <a:rPr sz="2000" b="0" spc="-15" dirty="0">
                <a:latin typeface="Microsoft Sans Serif"/>
                <a:cs typeface="Microsoft Sans Serif"/>
              </a:rPr>
              <a:t>читают</a:t>
            </a:r>
            <a:r>
              <a:rPr sz="2000" b="0" spc="15" dirty="0">
                <a:latin typeface="Microsoft Sans Serif"/>
                <a:cs typeface="Microsoft Sans Serif"/>
              </a:rPr>
              <a:t> </a:t>
            </a:r>
            <a:r>
              <a:rPr sz="2000" b="0" spc="5" dirty="0">
                <a:latin typeface="Microsoft Sans Serif"/>
                <a:cs typeface="Microsoft Sans Serif"/>
              </a:rPr>
              <a:t>или </a:t>
            </a:r>
            <a:r>
              <a:rPr sz="2000" b="0" spc="-10" dirty="0">
                <a:latin typeface="Microsoft Sans Serif"/>
                <a:cs typeface="Microsoft Sans Serif"/>
              </a:rPr>
              <a:t>не </a:t>
            </a:r>
            <a:r>
              <a:rPr sz="2000" b="0" spc="-5" dirty="0">
                <a:latin typeface="Microsoft Sans Serif"/>
                <a:cs typeface="Microsoft Sans Serif"/>
              </a:rPr>
              <a:t> </a:t>
            </a:r>
            <a:r>
              <a:rPr sz="2000" b="0" spc="-15" dirty="0">
                <a:latin typeface="Microsoft Sans Serif"/>
                <a:cs typeface="Microsoft Sans Serif"/>
              </a:rPr>
              <a:t>дочитывают</a:t>
            </a:r>
            <a:r>
              <a:rPr sz="2000" b="0" spc="5" dirty="0">
                <a:latin typeface="Microsoft Sans Serif"/>
                <a:cs typeface="Microsoft Sans Serif"/>
              </a:rPr>
              <a:t> </a:t>
            </a:r>
            <a:r>
              <a:rPr sz="2000" b="0" spc="-20" dirty="0">
                <a:latin typeface="Microsoft Sans Serif"/>
                <a:cs typeface="Microsoft Sans Serif"/>
              </a:rPr>
              <a:t>инструкцию</a:t>
            </a:r>
            <a:r>
              <a:rPr sz="2000" b="0" dirty="0">
                <a:latin typeface="Microsoft Sans Serif"/>
                <a:cs typeface="Microsoft Sans Serif"/>
              </a:rPr>
              <a:t> до </a:t>
            </a:r>
            <a:r>
              <a:rPr sz="2000" b="0" spc="-465" dirty="0">
                <a:latin typeface="Microsoft Sans Serif"/>
                <a:cs typeface="Microsoft Sans Serif"/>
              </a:rPr>
              <a:t> </a:t>
            </a:r>
            <a:r>
              <a:rPr sz="2000" b="0" spc="-25" dirty="0">
                <a:latin typeface="Microsoft Sans Serif"/>
                <a:cs typeface="Microsoft Sans Serif"/>
              </a:rPr>
              <a:t>конца;</a:t>
            </a:r>
          </a:p>
          <a:p>
            <a:pPr marL="908685" marR="394335">
              <a:lnSpc>
                <a:spcPct val="100000"/>
              </a:lnSpc>
              <a:spcBef>
                <a:spcPts val="5"/>
              </a:spcBef>
            </a:pPr>
            <a:r>
              <a:rPr sz="2000" b="0" spc="-20" dirty="0">
                <a:latin typeface="Microsoft Sans Serif"/>
                <a:cs typeface="Microsoft Sans Serif"/>
              </a:rPr>
              <a:t>произвольно</a:t>
            </a:r>
            <a:r>
              <a:rPr sz="2000" b="0" spc="20" dirty="0">
                <a:latin typeface="Microsoft Sans Serif"/>
                <a:cs typeface="Microsoft Sans Serif"/>
              </a:rPr>
              <a:t> </a:t>
            </a:r>
            <a:r>
              <a:rPr sz="2000" b="0" spc="-20" dirty="0">
                <a:latin typeface="Microsoft Sans Serif"/>
                <a:cs typeface="Microsoft Sans Serif"/>
              </a:rPr>
              <a:t>меняют </a:t>
            </a:r>
            <a:r>
              <a:rPr sz="2000" b="0" spc="-15" dirty="0">
                <a:latin typeface="Microsoft Sans Serif"/>
                <a:cs typeface="Microsoft Sans Serif"/>
              </a:rPr>
              <a:t> </a:t>
            </a:r>
            <a:r>
              <a:rPr sz="2000" b="0" spc="-25" dirty="0">
                <a:latin typeface="Microsoft Sans Serif"/>
                <a:cs typeface="Microsoft Sans Serif"/>
              </a:rPr>
              <a:t>местами</a:t>
            </a:r>
            <a:r>
              <a:rPr sz="2000" b="0" spc="10" dirty="0">
                <a:latin typeface="Microsoft Sans Serif"/>
                <a:cs typeface="Microsoft Sans Serif"/>
              </a:rPr>
              <a:t> </a:t>
            </a:r>
            <a:r>
              <a:rPr sz="2000" b="0" spc="-35" dirty="0">
                <a:latin typeface="Microsoft Sans Serif"/>
                <a:cs typeface="Microsoft Sans Serif"/>
              </a:rPr>
              <a:t>блоки</a:t>
            </a:r>
            <a:r>
              <a:rPr sz="2000" b="0" spc="-5" dirty="0">
                <a:latin typeface="Microsoft Sans Serif"/>
                <a:cs typeface="Microsoft Sans Serif"/>
              </a:rPr>
              <a:t> </a:t>
            </a:r>
            <a:r>
              <a:rPr sz="2000" b="0" spc="-25" dirty="0">
                <a:latin typeface="Microsoft Sans Serif"/>
                <a:cs typeface="Microsoft Sans Serif"/>
              </a:rPr>
              <a:t>ответов; </a:t>
            </a:r>
            <a:r>
              <a:rPr sz="2000" b="0" spc="-465" dirty="0">
                <a:latin typeface="Microsoft Sans Serif"/>
                <a:cs typeface="Microsoft Sans Serif"/>
              </a:rPr>
              <a:t> </a:t>
            </a:r>
            <a:r>
              <a:rPr sz="2000" b="0" spc="-10" dirty="0">
                <a:latin typeface="Microsoft Sans Serif"/>
                <a:cs typeface="Microsoft Sans Serif"/>
              </a:rPr>
              <a:t>не</a:t>
            </a:r>
            <a:r>
              <a:rPr sz="2000" b="0" spc="10" dirty="0">
                <a:latin typeface="Microsoft Sans Serif"/>
                <a:cs typeface="Microsoft Sans Serif"/>
              </a:rPr>
              <a:t> </a:t>
            </a:r>
            <a:r>
              <a:rPr sz="2000" b="0" spc="-25" dirty="0">
                <a:latin typeface="Microsoft Sans Serif"/>
                <a:cs typeface="Microsoft Sans Serif"/>
              </a:rPr>
              <a:t>заканчивают </a:t>
            </a:r>
            <a:r>
              <a:rPr sz="2000" b="0" spc="-20" dirty="0">
                <a:latin typeface="Microsoft Sans Serif"/>
                <a:cs typeface="Microsoft Sans Serif"/>
              </a:rPr>
              <a:t> </a:t>
            </a:r>
            <a:r>
              <a:rPr sz="2000" b="0" spc="-10" dirty="0">
                <a:latin typeface="Microsoft Sans Serif"/>
                <a:cs typeface="Microsoft Sans Serif"/>
              </a:rPr>
              <a:t>рассуждения;</a:t>
            </a:r>
          </a:p>
          <a:p>
            <a:pPr marL="908685" marR="442595">
              <a:lnSpc>
                <a:spcPct val="100000"/>
              </a:lnSpc>
            </a:pPr>
            <a:r>
              <a:rPr sz="2000" b="0" spc="-10" dirty="0">
                <a:latin typeface="Microsoft Sans Serif"/>
                <a:cs typeface="Microsoft Sans Serif"/>
              </a:rPr>
              <a:t>не</a:t>
            </a:r>
            <a:r>
              <a:rPr sz="2000" b="0" spc="15" dirty="0">
                <a:latin typeface="Microsoft Sans Serif"/>
                <a:cs typeface="Microsoft Sans Serif"/>
              </a:rPr>
              <a:t> </a:t>
            </a:r>
            <a:r>
              <a:rPr sz="2000" b="0" spc="-25" dirty="0">
                <a:latin typeface="Microsoft Sans Serif"/>
                <a:cs typeface="Microsoft Sans Serif"/>
              </a:rPr>
              <a:t>используют </a:t>
            </a:r>
            <a:r>
              <a:rPr sz="2000" b="0" spc="-20" dirty="0">
                <a:latin typeface="Microsoft Sans Serif"/>
                <a:cs typeface="Microsoft Sans Serif"/>
              </a:rPr>
              <a:t> </a:t>
            </a:r>
            <a:r>
              <a:rPr sz="2000" b="0" spc="-15" dirty="0">
                <a:latin typeface="Microsoft Sans Serif"/>
                <a:cs typeface="Microsoft Sans Serif"/>
              </a:rPr>
              <a:t>предложенный </a:t>
            </a:r>
            <a:r>
              <a:rPr sz="2000" b="0" spc="-20" dirty="0">
                <a:latin typeface="Microsoft Sans Serif"/>
                <a:cs typeface="Microsoft Sans Serif"/>
              </a:rPr>
              <a:t>формат </a:t>
            </a:r>
            <a:r>
              <a:rPr sz="2000" b="0" spc="-465" dirty="0">
                <a:latin typeface="Microsoft Sans Serif"/>
                <a:cs typeface="Microsoft Sans Serif"/>
              </a:rPr>
              <a:t> </a:t>
            </a:r>
            <a:r>
              <a:rPr sz="2000" b="0" spc="-30" dirty="0">
                <a:latin typeface="Microsoft Sans Serif"/>
                <a:cs typeface="Microsoft Sans Serif"/>
              </a:rPr>
              <a:t>ответа</a:t>
            </a:r>
          </a:p>
        </p:txBody>
      </p:sp>
    </p:spTree>
    <p:extLst>
      <p:ext uri="{BB962C8B-B14F-4D97-AF65-F5344CB8AC3E}">
        <p14:creationId xmlns:p14="http://schemas.microsoft.com/office/powerpoint/2010/main" val="107990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   Почему понятие глобальные компетенции стало актуальным для современной школы?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72067" y="1556792"/>
            <a:ext cx="7408333" cy="4569371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глобальной компетентности – это составная часть целостного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воспитательного процесса, который отражает объективную необходимость, связанную с требованиями времени, и субъективный запрос мотивированных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субьектов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образовательного процесса – учащихся, учителей и родителей.</a:t>
            </a:r>
          </a:p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В поликультурных и многонациональных образовательных организациях России существуют необходимые предпосылки для формирования осознанного межкультурного взаимодействия.  Развитие информационных технологий, обеспечивает возможность участия обучающихся в межрегиональных и международных проектах.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Выводы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258816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«Глобальные компетенции» в системе функциональной грамотности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700808"/>
            <a:ext cx="4104456" cy="410445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Глобальная компетентность (глобальные компетенции)-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компонент функциональной грамотности,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одна из ключевых компетенций, составляющих основу ориентации и успешного существования в современном социуме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А.А.Леонтьев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1700808"/>
            <a:ext cx="4248472" cy="410445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Глобальные компетенции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это целостно интегрированный компонент функциональной грамотности, имеющий собственное предметное содержание, ценностную основу и нацеленный на формирование универсальных навыков 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Коваль,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Дюкова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2019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229600" cy="4525963"/>
          </a:xfrm>
        </p:spPr>
        <p:txBody>
          <a:bodyPr>
            <a:normAutofit/>
          </a:bodyPr>
          <a:lstStyle/>
          <a:p>
            <a:pPr marL="12700" marR="104139">
              <a:lnSpc>
                <a:spcPct val="100000"/>
              </a:lnSpc>
              <a:spcBef>
                <a:spcPts val="105"/>
              </a:spcBef>
              <a:buNone/>
            </a:pPr>
            <a:r>
              <a:rPr lang="ru-RU" b="1" spc="-20" dirty="0" smtClean="0">
                <a:solidFill>
                  <a:srgbClr val="002060"/>
                </a:solidFill>
                <a:cs typeface="Calibri"/>
              </a:rPr>
              <a:t> </a:t>
            </a:r>
            <a:r>
              <a:rPr lang="ru-RU" b="1" spc="-2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Глобальная </a:t>
            </a:r>
            <a:r>
              <a:rPr lang="ru-RU" b="1" spc="-5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компетентность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pc="-15" dirty="0" smtClean="0">
                <a:latin typeface="Times New Roman" pitchFamily="18" charset="0"/>
                <a:cs typeface="Times New Roman" pitchFamily="18" charset="0"/>
              </a:rPr>
              <a:t>это 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многогранная </a:t>
            </a:r>
            <a:r>
              <a:rPr lang="ru-RU" spc="-20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обучения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протяжении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всей жизни. </a:t>
            </a:r>
            <a:r>
              <a:rPr lang="ru-RU" spc="-25" dirty="0" smtClean="0">
                <a:latin typeface="Times New Roman" pitchFamily="18" charset="0"/>
                <a:cs typeface="Times New Roman" pitchFamily="18" charset="0"/>
              </a:rPr>
              <a:t>Глобально</a:t>
            </a:r>
            <a:r>
              <a:rPr lang="ru-RU" spc="-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pc="-10" dirty="0" smtClean="0">
                <a:latin typeface="Times New Roman" pitchFamily="18" charset="0"/>
                <a:cs typeface="Times New Roman" pitchFamily="18" charset="0"/>
              </a:rPr>
              <a:t>компетентная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личность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способна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изучать местные,  </a:t>
            </a:r>
            <a:r>
              <a:rPr lang="ru-RU" spc="-15" dirty="0" smtClean="0">
                <a:latin typeface="Times New Roman" pitchFamily="18" charset="0"/>
                <a:cs typeface="Times New Roman" pitchFamily="18" charset="0"/>
              </a:rPr>
              <a:t>глобальные </a:t>
            </a:r>
            <a:r>
              <a:rPr lang="ru-RU" spc="-10" dirty="0" smtClean="0">
                <a:latin typeface="Times New Roman" pitchFamily="18" charset="0"/>
                <a:cs typeface="Times New Roman" pitchFamily="18" charset="0"/>
              </a:rPr>
              <a:t>проблемы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вопросы  </a:t>
            </a:r>
            <a:r>
              <a:rPr lang="ru-RU" spc="-20" dirty="0" smtClean="0">
                <a:latin typeface="Times New Roman" pitchFamily="18" charset="0"/>
                <a:cs typeface="Times New Roman" pitchFamily="18" charset="0"/>
              </a:rPr>
              <a:t>межкультурного </a:t>
            </a:r>
            <a:r>
              <a:rPr lang="ru-RU" spc="-10" dirty="0" smtClean="0">
                <a:latin typeface="Times New Roman" pitchFamily="18" charset="0"/>
                <a:cs typeface="Times New Roman" pitchFamily="18" charset="0"/>
              </a:rPr>
              <a:t>взаимодействия,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понимать и 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оценивать </a:t>
            </a:r>
            <a:r>
              <a:rPr lang="ru-RU" spc="-10" dirty="0" smtClean="0">
                <a:latin typeface="Times New Roman" pitchFamily="18" charset="0"/>
                <a:cs typeface="Times New Roman" pitchFamily="18" charset="0"/>
              </a:rPr>
              <a:t>различные точки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зрения и 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мировоззрения,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успешно и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уважительно  взаимодействовать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другими,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pc="-7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также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2700" marR="240029">
              <a:lnSpc>
                <a:spcPct val="100000"/>
              </a:lnSpc>
              <a:buNone/>
            </a:pPr>
            <a:r>
              <a:rPr lang="ru-RU" spc="-5" dirty="0" smtClean="0">
                <a:latin typeface="Times New Roman" pitchFamily="18" charset="0"/>
                <a:cs typeface="Times New Roman" pitchFamily="18" charset="0"/>
              </a:rPr>
              <a:t>действовать ответственно для обеспечения  </a:t>
            </a:r>
            <a:r>
              <a:rPr lang="ru-RU" spc="-10" dirty="0" smtClean="0">
                <a:latin typeface="Times New Roman" pitchFamily="18" charset="0"/>
                <a:cs typeface="Times New Roman" pitchFamily="18" charset="0"/>
              </a:rPr>
              <a:t>устойчивого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развития и </a:t>
            </a:r>
            <a:r>
              <a:rPr lang="ru-RU" spc="-10" dirty="0" smtClean="0">
                <a:latin typeface="Times New Roman" pitchFamily="18" charset="0"/>
                <a:cs typeface="Times New Roman" pitchFamily="18" charset="0"/>
              </a:rPr>
              <a:t>коллективного  </a:t>
            </a:r>
            <a:r>
              <a:rPr lang="ru-RU" spc="-15" dirty="0" smtClean="0">
                <a:latin typeface="Times New Roman" pitchFamily="18" charset="0"/>
                <a:cs typeface="Times New Roman" pitchFamily="18" charset="0"/>
              </a:rPr>
              <a:t>благополучия.</a:t>
            </a:r>
          </a:p>
          <a:p>
            <a:pPr marL="12700" marR="240029">
              <a:lnSpc>
                <a:spcPct val="100000"/>
              </a:lnSpc>
              <a:buNone/>
            </a:pPr>
            <a:endParaRPr lang="ru-RU" spc="-15" dirty="0" smtClean="0"/>
          </a:p>
          <a:p>
            <a:pPr marL="12700" marR="240029">
              <a:lnSpc>
                <a:spcPct val="100000"/>
              </a:lnSpc>
              <a:buNone/>
            </a:pPr>
            <a:endParaRPr lang="ru-RU" spc="-15" dirty="0" smtClean="0"/>
          </a:p>
          <a:p>
            <a:pPr marL="12700" marR="240029">
              <a:lnSpc>
                <a:spcPct val="100000"/>
              </a:lnSpc>
              <a:buNone/>
            </a:pPr>
            <a:endParaRPr lang="ru-RU" dirty="0"/>
          </a:p>
        </p:txBody>
      </p:sp>
      <p:sp>
        <p:nvSpPr>
          <p:cNvPr id="4" name="object 22"/>
          <p:cNvSpPr txBox="1"/>
          <p:nvPr/>
        </p:nvSpPr>
        <p:spPr>
          <a:xfrm>
            <a:off x="4716016" y="5517232"/>
            <a:ext cx="398208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858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latin typeface="Times New Roman" pitchFamily="18" charset="0"/>
                <a:cs typeface="Times New Roman" pitchFamily="18" charset="0"/>
              </a:rPr>
              <a:t>(PISA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Assessment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and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dirty="0" smtClean="0">
                <a:latin typeface="Times New Roman" pitchFamily="18" charset="0"/>
                <a:cs typeface="Times New Roman" pitchFamily="18" charset="0"/>
              </a:rPr>
              <a:t>Analytical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sz="2000" spc="-10" dirty="0" smtClean="0">
                <a:latin typeface="Times New Roman" pitchFamily="18" charset="0"/>
                <a:cs typeface="Times New Roman" pitchFamily="18" charset="0"/>
              </a:rPr>
              <a:t>Framework</a:t>
            </a:r>
            <a:r>
              <a:rPr sz="2000" spc="-10" dirty="0">
                <a:latin typeface="Times New Roman" pitchFamily="18" charset="0"/>
                <a:cs typeface="Times New Roman" pitchFamily="18" charset="0"/>
              </a:rPr>
              <a:t>)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slid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1" cy="5125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3705275"/>
          </a:xfrm>
        </p:spPr>
        <p:txBody>
          <a:bodyPr>
            <a:noAutofit/>
          </a:bodyPr>
          <a:lstStyle/>
          <a:p>
            <a:r>
              <a:rPr lang="ru-RU" sz="1800" dirty="0" smtClean="0"/>
              <a:t>Пример </a:t>
            </a:r>
            <a:r>
              <a:rPr lang="ru-RU" sz="1800" dirty="0"/>
              <a:t>ситуации: </a:t>
            </a:r>
            <a:r>
              <a:rPr lang="ru-RU" sz="1800" i="1" dirty="0"/>
              <a:t>Учащийся участвует в совместной работе с двумя школьниками, приехавшими из других стран. Он ждет двух сокурсников, которые опаздывают, и задается вопросом «Почему они могут опаздывать». Разрабатывается задание с выбором ответов, среди которых «люди в стране XY не ценят встречи вовремя» или «люди в стране XY, похоже, не соблюдают договоренности». </a:t>
            </a:r>
          </a:p>
          <a:p>
            <a:r>
              <a:rPr lang="ru-RU" sz="1800" dirty="0"/>
              <a:t>Очень аккуратно следует подходить к отбору ситуаций и к формулируемым ответам. </a:t>
            </a:r>
          </a:p>
          <a:p>
            <a:r>
              <a:rPr lang="ru-RU" sz="1800" dirty="0" smtClean="0"/>
              <a:t> </a:t>
            </a:r>
            <a:r>
              <a:rPr lang="ru-RU" sz="1800" dirty="0"/>
              <a:t>Предложенные ситуации подразумевают четко выраженные социально желательные реакции учащихся через стереотипное содержание и варианты ответа. Такие задания реально оценивают как учащиеся могут угадать и соответствовать социальным ожиданиям, а не глобальные компетенции, т.е. не соответствуют своему назначению. Явные варианты ответов не работают в заданиях.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Проблемы разработки инструментария «Глобальные компетенции» в исследовании PISA: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Структура глобальных компетенций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484784"/>
            <a:ext cx="2664296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Знания 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1484784"/>
            <a:ext cx="244827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Умения</a:t>
            </a:r>
            <a:r>
              <a:rPr lang="ru-RU" sz="3600" dirty="0" smtClean="0"/>
              <a:t> </a:t>
            </a: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2924944"/>
            <a:ext cx="266429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Ценности</a:t>
            </a:r>
            <a:r>
              <a:rPr lang="ru-RU" sz="3600" dirty="0" smtClean="0"/>
              <a:t> 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2924944"/>
            <a:ext cx="252028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Отношения </a:t>
            </a:r>
          </a:p>
          <a:p>
            <a:pPr algn="ctr"/>
            <a:endParaRPr lang="ru-RU" dirty="0"/>
          </a:p>
        </p:txBody>
      </p:sp>
      <p:pic>
        <p:nvPicPr>
          <p:cNvPr id="10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560" y="4221088"/>
            <a:ext cx="6984776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35280" cy="25298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57400"/>
                <a:gridCol w="2057400"/>
                <a:gridCol w="2232248"/>
                <a:gridCol w="208823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aseline="0" dirty="0" smtClean="0"/>
                        <a:t>Изучать вопросы локального, глобального и культурного значения 	</a:t>
                      </a:r>
                      <a:endParaRPr lang="ru-RU" sz="2000" b="1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aseline="0" dirty="0" smtClean="0"/>
                        <a:t>Понимать и ценить разные точки зрения и мировоззрения 		</a:t>
                      </a:r>
                      <a:endParaRPr lang="ru-RU" sz="2000" b="1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aseline="0" dirty="0" smtClean="0"/>
                        <a:t>Участвовать в открытых, соответствующих обстоятельствам и эффективных межкультурных взаимодействиях 		</a:t>
                      </a:r>
                      <a:endParaRPr lang="ru-RU" sz="2000" b="1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aseline="0" dirty="0" smtClean="0"/>
                        <a:t>Действовать ответственно в интересах устойчивого развития и коллективного благополучия 	</a:t>
                      </a:r>
                      <a:endParaRPr lang="ru-RU" sz="2000" b="1" baseline="0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Проявление компетенций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1560" y="347590"/>
            <a:ext cx="8064896" cy="533450"/>
          </a:xfrm>
          <a:prstGeom prst="rect">
            <a:avLst/>
          </a:prstGeom>
        </p:spPr>
        <p:txBody>
          <a:bodyPr vert="horz" wrap="square" lIns="0" tIns="10131" rIns="0" bIns="0" rtlCol="0">
            <a:spAutoFit/>
          </a:bodyPr>
          <a:lstStyle/>
          <a:p>
            <a:pPr marL="10664">
              <a:spcBef>
                <a:spcPts val="80"/>
              </a:spcBef>
            </a:pPr>
            <a:r>
              <a:rPr sz="3400" spc="-38" dirty="0"/>
              <a:t>Глобальные</a:t>
            </a:r>
            <a:r>
              <a:rPr sz="3400" spc="-34" dirty="0"/>
              <a:t> </a:t>
            </a:r>
            <a:r>
              <a:rPr sz="3400" spc="-13" dirty="0"/>
              <a:t>компетенции</a:t>
            </a:r>
            <a:endParaRPr sz="34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2596" y="4121360"/>
            <a:ext cx="2006991" cy="81931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9701" y="2500223"/>
            <a:ext cx="2063262" cy="65749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33846" y="2471066"/>
            <a:ext cx="2063262" cy="63416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97150" y="4137396"/>
            <a:ext cx="1999957" cy="76537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77440" y="2049745"/>
            <a:ext cx="4536830" cy="354842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49682" y="1641545"/>
            <a:ext cx="2063750" cy="578764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24527" rIns="0" bIns="0" rtlCol="0">
            <a:spAutoFit/>
          </a:bodyPr>
          <a:lstStyle/>
          <a:p>
            <a:pPr marL="76782">
              <a:spcBef>
                <a:spcPts val="192"/>
              </a:spcBef>
            </a:pPr>
            <a:r>
              <a:rPr b="1" spc="-4" dirty="0">
                <a:solidFill>
                  <a:srgbClr val="001F5F"/>
                </a:solidFill>
                <a:latin typeface="Calibri"/>
                <a:cs typeface="Calibri"/>
              </a:rPr>
              <a:t>Доступ </a:t>
            </a:r>
            <a:r>
              <a:rPr b="1" dirty="0">
                <a:solidFill>
                  <a:srgbClr val="001F5F"/>
                </a:solidFill>
                <a:latin typeface="Calibri"/>
                <a:cs typeface="Calibri"/>
              </a:rPr>
              <a:t>к </a:t>
            </a:r>
            <a:r>
              <a:rPr b="1" spc="-8" dirty="0">
                <a:solidFill>
                  <a:srgbClr val="001F5F"/>
                </a:solidFill>
                <a:latin typeface="Calibri"/>
                <a:cs typeface="Calibri"/>
              </a:rPr>
              <a:t>чистой</a:t>
            </a:r>
            <a:r>
              <a:rPr b="1" spc="-3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b="1" spc="-13" dirty="0">
                <a:solidFill>
                  <a:srgbClr val="001F5F"/>
                </a:solidFill>
                <a:latin typeface="Calibri"/>
                <a:cs typeface="Calibri"/>
              </a:rPr>
              <a:t>воде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3342" y="3426449"/>
            <a:ext cx="1921119" cy="579304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25061" rIns="0" bIns="0" rtlCol="0">
            <a:spAutoFit/>
          </a:bodyPr>
          <a:lstStyle/>
          <a:p>
            <a:pPr marL="76782">
              <a:spcBef>
                <a:spcPts val="197"/>
              </a:spcBef>
            </a:pPr>
            <a:r>
              <a:rPr b="1" spc="-8" dirty="0">
                <a:solidFill>
                  <a:srgbClr val="001F5F"/>
                </a:solidFill>
                <a:latin typeface="Calibri"/>
                <a:cs typeface="Calibri"/>
              </a:rPr>
              <a:t>Забота </a:t>
            </a:r>
            <a:r>
              <a:rPr b="1" dirty="0">
                <a:solidFill>
                  <a:srgbClr val="001F5F"/>
                </a:solidFill>
                <a:latin typeface="Calibri"/>
                <a:cs typeface="Calibri"/>
              </a:rPr>
              <a:t>о</a:t>
            </a:r>
            <a:r>
              <a:rPr b="1" spc="-2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b="1" spc="-4" dirty="0">
                <a:solidFill>
                  <a:srgbClr val="001F5F"/>
                </a:solidFill>
                <a:latin typeface="Calibri"/>
                <a:cs typeface="Calibri"/>
              </a:rPr>
              <a:t>животных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2919" y="5004579"/>
            <a:ext cx="1094154" cy="302305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25061" rIns="0" bIns="0" rtlCol="0">
            <a:spAutoFit/>
          </a:bodyPr>
          <a:lstStyle/>
          <a:p>
            <a:pPr marL="76782">
              <a:spcBef>
                <a:spcPts val="197"/>
              </a:spcBef>
            </a:pPr>
            <a:r>
              <a:rPr b="1" spc="-4" dirty="0">
                <a:solidFill>
                  <a:srgbClr val="001F5F"/>
                </a:solidFill>
                <a:latin typeface="Calibri"/>
                <a:cs typeface="Calibri"/>
              </a:rPr>
              <a:t>Здоровье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033455" y="1641546"/>
            <a:ext cx="2063262" cy="578764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24527" rIns="0" bIns="0" rtlCol="0">
            <a:spAutoFit/>
          </a:bodyPr>
          <a:lstStyle/>
          <a:p>
            <a:pPr marL="77315">
              <a:spcBef>
                <a:spcPts val="192"/>
              </a:spcBef>
            </a:pPr>
            <a:r>
              <a:rPr b="1" spc="-13" dirty="0">
                <a:solidFill>
                  <a:srgbClr val="001F5F"/>
                </a:solidFill>
                <a:latin typeface="Calibri"/>
                <a:cs typeface="Calibri"/>
              </a:rPr>
              <a:t>Между </a:t>
            </a:r>
            <a:r>
              <a:rPr b="1" spc="-8" dirty="0">
                <a:solidFill>
                  <a:srgbClr val="001F5F"/>
                </a:solidFill>
                <a:latin typeface="Calibri"/>
                <a:cs typeface="Calibri"/>
              </a:rPr>
              <a:t>горами</a:t>
            </a:r>
            <a:r>
              <a:rPr b="1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endParaRPr dirty="0">
              <a:latin typeface="Calibri"/>
              <a:cs typeface="Calibri"/>
            </a:endParaRPr>
          </a:p>
          <a:p>
            <a:pPr marL="77315"/>
            <a:r>
              <a:rPr b="1" spc="-8" dirty="0">
                <a:solidFill>
                  <a:srgbClr val="001F5F"/>
                </a:solidFill>
                <a:latin typeface="Calibri"/>
                <a:cs typeface="Calibri"/>
              </a:rPr>
              <a:t>морем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22416" y="3224050"/>
            <a:ext cx="2063262" cy="856301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25060" rIns="0" bIns="0" rtlCol="0">
            <a:spAutoFit/>
          </a:bodyPr>
          <a:lstStyle/>
          <a:p>
            <a:pPr marL="77315">
              <a:spcBef>
                <a:spcPts val="196"/>
              </a:spcBef>
            </a:pPr>
            <a:r>
              <a:rPr b="1" spc="-25" dirty="0">
                <a:solidFill>
                  <a:srgbClr val="001F5F"/>
                </a:solidFill>
                <a:latin typeface="Calibri"/>
                <a:cs typeface="Calibri"/>
              </a:rPr>
              <a:t>Государство</a:t>
            </a:r>
            <a:endParaRPr dirty="0">
              <a:latin typeface="Calibri"/>
              <a:cs typeface="Calibri"/>
            </a:endParaRPr>
          </a:p>
          <a:p>
            <a:pPr marL="77315"/>
            <a:r>
              <a:rPr b="1" spc="-4" dirty="0">
                <a:solidFill>
                  <a:srgbClr val="001F5F"/>
                </a:solidFill>
                <a:latin typeface="Calibri"/>
                <a:cs typeface="Calibri"/>
              </a:rPr>
              <a:t>«Мусорные</a:t>
            </a:r>
            <a:r>
              <a:rPr b="1" spc="-17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b="1" spc="-4" dirty="0">
                <a:solidFill>
                  <a:srgbClr val="001F5F"/>
                </a:solidFill>
                <a:latin typeface="Calibri"/>
                <a:cs typeface="Calibri"/>
              </a:rPr>
              <a:t>острова»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892583" y="5000448"/>
            <a:ext cx="2156558" cy="856302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25061" rIns="0" bIns="0" rtlCol="0">
            <a:spAutoFit/>
          </a:bodyPr>
          <a:lstStyle/>
          <a:p>
            <a:pPr marL="77315">
              <a:spcBef>
                <a:spcPts val="197"/>
              </a:spcBef>
            </a:pPr>
            <a:r>
              <a:rPr b="1" spc="-4" dirty="0">
                <a:solidFill>
                  <a:srgbClr val="001F5F"/>
                </a:solidFill>
                <a:latin typeface="Calibri"/>
                <a:cs typeface="Calibri"/>
              </a:rPr>
              <a:t>Образование </a:t>
            </a:r>
            <a:r>
              <a:rPr b="1" dirty="0">
                <a:solidFill>
                  <a:srgbClr val="001F5F"/>
                </a:solidFill>
                <a:latin typeface="Calibri"/>
                <a:cs typeface="Calibri"/>
              </a:rPr>
              <a:t>в </a:t>
            </a:r>
            <a:r>
              <a:rPr b="1" spc="-4" dirty="0">
                <a:solidFill>
                  <a:srgbClr val="001F5F"/>
                </a:solidFill>
                <a:latin typeface="Calibri"/>
                <a:cs typeface="Calibri"/>
              </a:rPr>
              <a:t>мире:</a:t>
            </a:r>
            <a:endParaRPr dirty="0">
              <a:latin typeface="Calibri"/>
              <a:cs typeface="Calibri"/>
            </a:endParaRPr>
          </a:p>
          <a:p>
            <a:pPr marL="77315"/>
            <a:r>
              <a:rPr b="1" spc="-4" dirty="0">
                <a:solidFill>
                  <a:srgbClr val="001F5F"/>
                </a:solidFill>
                <a:latin typeface="Calibri"/>
                <a:cs typeface="Calibri"/>
              </a:rPr>
              <a:t>право </a:t>
            </a:r>
            <a:r>
              <a:rPr b="1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b="1" spc="-4" dirty="0">
                <a:solidFill>
                  <a:srgbClr val="001F5F"/>
                </a:solidFill>
                <a:latin typeface="Calibri"/>
                <a:cs typeface="Calibri"/>
              </a:rPr>
              <a:t> бизнес</a:t>
            </a:r>
            <a:endParaRPr dirty="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49701" y="5936391"/>
            <a:ext cx="1937825" cy="49567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901376" y="5936391"/>
            <a:ext cx="2184008" cy="434440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262919" y="998023"/>
            <a:ext cx="1952869" cy="578764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24527" rIns="0" bIns="0" rtlCol="0">
            <a:spAutoFit/>
          </a:bodyPr>
          <a:lstStyle/>
          <a:p>
            <a:pPr marL="76782">
              <a:spcBef>
                <a:spcPts val="192"/>
              </a:spcBef>
            </a:pPr>
            <a:r>
              <a:rPr b="1" spc="-4" dirty="0">
                <a:solidFill>
                  <a:srgbClr val="0D0D0D"/>
                </a:solidFill>
                <a:latin typeface="Calibri"/>
                <a:cs typeface="Calibri"/>
              </a:rPr>
              <a:t>Мониторинг </a:t>
            </a:r>
            <a:r>
              <a:rPr b="1" dirty="0">
                <a:solidFill>
                  <a:srgbClr val="0D0D0D"/>
                </a:solidFill>
                <a:latin typeface="Calibri"/>
                <a:cs typeface="Calibri"/>
              </a:rPr>
              <a:t>5</a:t>
            </a:r>
            <a:r>
              <a:rPr b="1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b="1" spc="-4" dirty="0">
                <a:solidFill>
                  <a:srgbClr val="0D0D0D"/>
                </a:solidFill>
                <a:latin typeface="Calibri"/>
                <a:cs typeface="Calibri"/>
              </a:rPr>
              <a:t>класс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133004" y="973361"/>
            <a:ext cx="1952869" cy="578764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24527" rIns="0" bIns="0" rtlCol="0">
            <a:spAutoFit/>
          </a:bodyPr>
          <a:lstStyle/>
          <a:p>
            <a:pPr marL="77849">
              <a:spcBef>
                <a:spcPts val="192"/>
              </a:spcBef>
            </a:pPr>
            <a:r>
              <a:rPr b="1" spc="-4" dirty="0">
                <a:solidFill>
                  <a:srgbClr val="0D0D0D"/>
                </a:solidFill>
                <a:latin typeface="Calibri"/>
                <a:cs typeface="Calibri"/>
              </a:rPr>
              <a:t>Мониторинг </a:t>
            </a:r>
            <a:r>
              <a:rPr b="1" dirty="0">
                <a:solidFill>
                  <a:srgbClr val="0D0D0D"/>
                </a:solidFill>
                <a:latin typeface="Calibri"/>
                <a:cs typeface="Calibri"/>
              </a:rPr>
              <a:t>7</a:t>
            </a:r>
            <a:r>
              <a:rPr b="1" spc="-25" dirty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b="1" spc="-4" dirty="0">
                <a:solidFill>
                  <a:srgbClr val="0D0D0D"/>
                </a:solidFill>
                <a:latin typeface="Calibri"/>
                <a:cs typeface="Calibri"/>
              </a:rPr>
              <a:t>класс</a:t>
            </a:r>
            <a:endParaRPr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504320" y="1442184"/>
            <a:ext cx="1965081" cy="626321"/>
          </a:xfrm>
          <a:prstGeom prst="rect">
            <a:avLst/>
          </a:prstGeom>
        </p:spPr>
        <p:txBody>
          <a:bodyPr vert="horz" wrap="square" lIns="0" tIns="10664" rIns="0" bIns="0" rtlCol="0">
            <a:spAutoFit/>
          </a:bodyPr>
          <a:lstStyle/>
          <a:p>
            <a:pPr marL="10664">
              <a:spcBef>
                <a:spcPts val="84"/>
              </a:spcBef>
            </a:pPr>
            <a:r>
              <a:rPr sz="2000" b="1" spc="-8" dirty="0">
                <a:latin typeface="Calibri"/>
                <a:cs typeface="Calibri"/>
              </a:rPr>
              <a:t>Исследование</a:t>
            </a:r>
            <a:r>
              <a:rPr sz="2000" b="1" spc="-42" dirty="0">
                <a:latin typeface="Calibri"/>
                <a:cs typeface="Calibri"/>
              </a:rPr>
              <a:t> </a:t>
            </a:r>
            <a:r>
              <a:rPr sz="2000" b="1" spc="-8" dirty="0">
                <a:latin typeface="Calibri"/>
                <a:cs typeface="Calibri"/>
              </a:rPr>
              <a:t>PISA</a:t>
            </a:r>
            <a:endParaRPr sz="20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287</TotalTime>
  <Words>1269</Words>
  <Application>Microsoft Office PowerPoint</Application>
  <PresentationFormat>Экран (4:3)</PresentationFormat>
  <Paragraphs>147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Волна</vt:lpstr>
      <vt:lpstr>«Глобальные компетенции – как компонент функциональной грамотности»  Осовская А.А, заместитель директора по ВР  МБОУ «Тотемская СОШ №2»</vt:lpstr>
      <vt:lpstr>Презентация PowerPoint</vt:lpstr>
      <vt:lpstr>«Глобальные компетенции» в системе функциональной грамотности</vt:lpstr>
      <vt:lpstr>Презентация PowerPoint</vt:lpstr>
      <vt:lpstr>Презентация PowerPoint</vt:lpstr>
      <vt:lpstr>Проблемы разработки инструментария «Глобальные компетенции» в исследовании PISA:  </vt:lpstr>
      <vt:lpstr>Структура глобальных компетенций </vt:lpstr>
      <vt:lpstr>Проявление компетенций </vt:lpstr>
      <vt:lpstr>Глобальные компетенции</vt:lpstr>
      <vt:lpstr>Требования ФГОС ООО к результатам освоения образовательной программы ООО </vt:lpstr>
      <vt:lpstr>Роль школы в формировании у учеников глобальной компетентности </vt:lpstr>
      <vt:lpstr>Задачи, которые предстоит решить педагогическому коллективу </vt:lpstr>
      <vt:lpstr>Организация деятельности учителя при формировании глобальной компетентности школьников</vt:lpstr>
      <vt:lpstr>Формирование глобальной компетентности как основа  интеграции всех участников образовательного процесса</vt:lpstr>
      <vt:lpstr>Условия целенаправленного  формирования глобальной компетентности</vt:lpstr>
      <vt:lpstr>Содержательные аспекты в динамике.  Межкультурное взаимодействие</vt:lpstr>
      <vt:lpstr>В чем выражается сформированность глобальных компетенций?  </vt:lpstr>
      <vt:lpstr>Презентация PowerPoint</vt:lpstr>
      <vt:lpstr>Дефициты и затруднения, выявленные в  результате масштабной апробации</vt:lpstr>
      <vt:lpstr>Выводы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Админ</cp:lastModifiedBy>
  <cp:revision>70</cp:revision>
  <dcterms:created xsi:type="dcterms:W3CDTF">2020-11-18T06:04:26Z</dcterms:created>
  <dcterms:modified xsi:type="dcterms:W3CDTF">2022-03-09T11:47:40Z</dcterms:modified>
</cp:coreProperties>
</file>